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87" r:id="rId2"/>
    <p:sldId id="413" r:id="rId3"/>
    <p:sldId id="403" r:id="rId4"/>
    <p:sldId id="408" r:id="rId5"/>
    <p:sldId id="401" r:id="rId6"/>
    <p:sldId id="402" r:id="rId7"/>
    <p:sldId id="396" r:id="rId8"/>
    <p:sldId id="406" r:id="rId9"/>
    <p:sldId id="414" r:id="rId10"/>
    <p:sldId id="411" r:id="rId11"/>
    <p:sldId id="415" r:id="rId12"/>
    <p:sldId id="405" r:id="rId13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0000"/>
    <a:srgbClr val="DCB8FF"/>
    <a:srgbClr val="00FFFF"/>
    <a:srgbClr val="A6A6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2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4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7AB98-C21E-46A2-8388-4A66CD76496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1631E-4E5C-4A98-BB01-5C95566ABE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5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7D951AD7-B6C3-499F-949B-7FADBD72D36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647E7507-51F2-4848-8B44-CC2B56E70E9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17ED8506-98AD-429E-8BAE-0636AA1DD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86824C2-BCF4-4AAB-97C0-2777CD2C78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E0CF5-B72E-4F75-A943-63E28AAF3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D79E650-C24E-4676-9550-CB2919A90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FBF007-6BFF-4632-B74E-5D269AA3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4702D2-CEE6-4480-8871-7A29D2E7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2055F7-3960-42A3-B67E-360FC749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87F59F-212F-4A75-BE91-05693FDB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E148B6-74DA-4770-9D9B-DF9A518FD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2B7628-7996-4431-8A1A-85F88208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5FD9C-3D74-4386-BFDF-80CF0B92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B974C5-82B1-45FC-BAB0-D42850C2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5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ED50EC9-F16A-46E3-B857-52ACDB2D6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914DB6-DCC5-4433-9477-1F652F152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144547-0C5B-4BDF-A83D-122958E46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6EBA48-3306-42BF-9865-B184D4C6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931363-9DC1-4F0F-87E2-2565274D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07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>
                  <a:tint val="75000"/>
                </a:prstClr>
              </a:solidFill>
              <a:ea typeface="微软雅黑" pitchFamily="34" charset="-122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>
                  <a:tint val="75000"/>
                </a:prstClr>
              </a:solidFill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404664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-37251" y="1"/>
            <a:ext cx="12229251" cy="404664"/>
          </a:xfrm>
        </p:spPr>
        <p:txBody>
          <a:bodyPr>
            <a:normAutofit/>
          </a:bodyPr>
          <a:lstStyle>
            <a:lvl1pPr>
              <a:defRPr sz="2000" b="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430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4B6BA-D152-46AA-9364-FC5E600B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86DBA-18B2-4A31-BC0D-BB91DEA08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C887C9-5A38-4F98-BD7F-C33AB65A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B361B5-B001-4E9F-9910-5B17EEEF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CB8E9-EDCA-4093-8DCD-18391B1E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89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7B904A-070D-4CBD-82CF-0B4FFEE1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928DEE-4771-490C-9760-8F41D6E0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3867F5-80AF-4329-A1A6-2718FDF3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9177AE-BA5F-49EB-82B3-5AF269A1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1AC96B-AAD5-418A-88DF-C7FDD2B0F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12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D5BBD-E1E4-44D7-84FD-A8C7A1BE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34437E-79C5-4C51-AA15-B9B2735D1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7A3E20-1220-42E5-B3A4-AF4E2F20B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C5704A-5DBA-4866-B2B2-F426B361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AA4148-5A49-45C6-8EF4-5270A268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813186-D5F8-4F34-8200-7FFC3DE5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3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1D06AD-EF56-4501-A5CD-DA5D12C6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2F0721-B651-4DA3-ACEF-12B6843FF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FD6783-13C5-4CE2-B9D9-107DEE859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AC7135-F61E-4CF7-8676-D74E18428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A46BE18-6012-48A6-9AF2-145D1A697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D6D7D-3EC4-480C-BD04-5B248A0C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4E29B40-685B-40DB-BCB7-152BF106B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946F736-6EC6-4765-8BB7-CCBBBBF1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25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076A25-B01B-434A-B08F-BC9AB48F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BC33DD-4EF8-43D5-A857-56B61071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B7DCA2-FAB4-4218-8171-CCD707A99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5DEB8D-9192-465A-9883-14CB2CCA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1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459507-FE49-4949-8D93-3BB1B49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650AA-EE87-418F-8F42-10B8714C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BD2F86-1FF3-4B43-A6BB-DA6B6C94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3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1C5E26-8DBA-4F0C-9567-FA2F06FB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02854-7F6A-444A-8232-C42F8E2CC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7B8376-CDE8-43BB-8D42-3789E4F36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7C5477-B192-4F0F-A647-9B8A26F9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B49B95-D21D-48A5-B058-25775DD1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D4C13-2DCC-47D1-A1B0-3FBAABA7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60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6039E-2E93-46BE-8D76-3E30822E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0A89E-2600-4A67-A9FF-DD707B521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22002B-BB97-4FBE-BBFE-FE607BDA2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FE1A91-960A-43C1-8E38-2F52BB271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E13E2E-6DF0-48A8-8816-B9391962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ECF0B-A9C5-4D58-A9CE-06FC39D0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47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2D08E9-7764-4472-A94F-FF90C8C5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EF6915-EA33-4798-96E5-41E681D87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13DC43-6B60-4B1C-9EAB-45FA2CEA1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94FC6-759E-40B0-B453-8C677042E4A3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ECC05B-A515-4978-BB81-869D28590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A00CE-A299-4F32-B5EA-4F459D46B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B247A-D4CA-4AE1-8AA7-18BAD88AE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0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e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image" Target="../media/image48.jpeg"/><Relationship Id="rId47" Type="http://schemas.openxmlformats.org/officeDocument/2006/relationships/image" Target="../media/image53.jpeg"/><Relationship Id="rId63" Type="http://schemas.openxmlformats.org/officeDocument/2006/relationships/image" Target="../media/image69.png"/><Relationship Id="rId68" Type="http://schemas.openxmlformats.org/officeDocument/2006/relationships/image" Target="../media/image74.jpe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43.png"/><Relationship Id="rId40" Type="http://schemas.openxmlformats.org/officeDocument/2006/relationships/image" Target="../media/image46.jpeg"/><Relationship Id="rId45" Type="http://schemas.openxmlformats.org/officeDocument/2006/relationships/image" Target="../media/image51.jpeg"/><Relationship Id="rId53" Type="http://schemas.openxmlformats.org/officeDocument/2006/relationships/image" Target="../media/image59.png"/><Relationship Id="rId58" Type="http://schemas.openxmlformats.org/officeDocument/2006/relationships/image" Target="../media/image64.jpeg"/><Relationship Id="rId66" Type="http://schemas.openxmlformats.org/officeDocument/2006/relationships/image" Target="../media/image72.png"/><Relationship Id="rId5" Type="http://schemas.openxmlformats.org/officeDocument/2006/relationships/tags" Target="../tags/tag5.xml"/><Relationship Id="rId61" Type="http://schemas.openxmlformats.org/officeDocument/2006/relationships/image" Target="../media/image67.jpe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49.jpeg"/><Relationship Id="rId48" Type="http://schemas.openxmlformats.org/officeDocument/2006/relationships/image" Target="../media/image54.jpeg"/><Relationship Id="rId56" Type="http://schemas.openxmlformats.org/officeDocument/2006/relationships/image" Target="../media/image62.jpeg"/><Relationship Id="rId64" Type="http://schemas.openxmlformats.org/officeDocument/2006/relationships/image" Target="../media/image70.jpeg"/><Relationship Id="rId69" Type="http://schemas.openxmlformats.org/officeDocument/2006/relationships/image" Target="../media/image75.png"/><Relationship Id="rId8" Type="http://schemas.openxmlformats.org/officeDocument/2006/relationships/tags" Target="../tags/tag8.xml"/><Relationship Id="rId51" Type="http://schemas.openxmlformats.org/officeDocument/2006/relationships/image" Target="../media/image57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44.jpe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jpeg"/><Relationship Id="rId20" Type="http://schemas.openxmlformats.org/officeDocument/2006/relationships/tags" Target="../tags/tag20.xml"/><Relationship Id="rId41" Type="http://schemas.openxmlformats.org/officeDocument/2006/relationships/image" Target="../media/image47.jpe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slideLayout" Target="../slideLayouts/slideLayout12.xml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image" Target="../media/image50.jpeg"/><Relationship Id="rId52" Type="http://schemas.openxmlformats.org/officeDocument/2006/relationships/image" Target="../media/image58.jpeg"/><Relationship Id="rId60" Type="http://schemas.openxmlformats.org/officeDocument/2006/relationships/image" Target="../media/image66.jpeg"/><Relationship Id="rId65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image" Target="../media/image45.jpeg"/><Relationship Id="rId34" Type="http://schemas.openxmlformats.org/officeDocument/2006/relationships/tags" Target="../tags/tag34.xml"/><Relationship Id="rId50" Type="http://schemas.openxmlformats.org/officeDocument/2006/relationships/image" Target="../media/image56.jpeg"/><Relationship Id="rId55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6100C180-FE92-4E6F-8A32-4AC17DD317DA}"/>
              </a:ext>
            </a:extLst>
          </p:cNvPr>
          <p:cNvSpPr/>
          <p:nvPr/>
        </p:nvSpPr>
        <p:spPr bwMode="auto">
          <a:xfrm>
            <a:off x="2009776" y="1268414"/>
            <a:ext cx="81327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lIns="103163" tIns="51581" rIns="103163" bIns="51581"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申请候选场地情况说明</a:t>
            </a:r>
            <a:endParaRPr lang="zh-CN" altLang="en-US" sz="4400" b="1" dirty="0">
              <a:effectLst>
                <a:outerShdw blurRad="38100" dist="38100" dir="2700000" algn="tl">
                  <a:srgbClr val="C0C0C0"/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5B6A730-1F33-468E-9F83-D4E01ECE8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F7DF2B9-2C52-4D37-8C31-749AF01EB27C}"/>
              </a:ext>
            </a:extLst>
          </p:cNvPr>
          <p:cNvSpPr/>
          <p:nvPr/>
        </p:nvSpPr>
        <p:spPr>
          <a:xfrm>
            <a:off x="9010650" y="714376"/>
            <a:ext cx="1641475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客休区照片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E754BF-DE8A-4417-A830-6E73416292E9}"/>
              </a:ext>
            </a:extLst>
          </p:cNvPr>
          <p:cNvSpPr/>
          <p:nvPr/>
        </p:nvSpPr>
        <p:spPr>
          <a:xfrm>
            <a:off x="4441824" y="3625851"/>
            <a:ext cx="1570038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办公区照片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B8D81F-579B-47A5-8D1A-485C3617A0A5}"/>
              </a:ext>
            </a:extLst>
          </p:cNvPr>
          <p:cNvSpPr/>
          <p:nvPr/>
        </p:nvSpPr>
        <p:spPr>
          <a:xfrm>
            <a:off x="9010649" y="3625850"/>
            <a:ext cx="1778000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接待区照片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EEDC97-82C3-4F70-AB9F-C0045C8A779F}"/>
              </a:ext>
            </a:extLst>
          </p:cNvPr>
          <p:cNvSpPr/>
          <p:nvPr/>
        </p:nvSpPr>
        <p:spPr>
          <a:xfrm>
            <a:off x="4454525" y="714376"/>
            <a:ext cx="1641475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洽谈区照片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D27890C-B0C9-4D98-90A9-7F5521D27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228513" cy="404813"/>
          </a:xfrm>
        </p:spPr>
        <p:txBody>
          <a:bodyPr>
            <a:normAutofit/>
          </a:bodyPr>
          <a:lstStyle/>
          <a:p>
            <a:r>
              <a:rPr lang="zh-CN" altLang="en-US" b="1" dirty="0"/>
              <a:t>候选场地图片（参考模板）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8D832B-6ACF-4510-9E13-BD5C7DE95280}"/>
              </a:ext>
            </a:extLst>
          </p:cNvPr>
          <p:cNvSpPr/>
          <p:nvPr/>
        </p:nvSpPr>
        <p:spPr>
          <a:xfrm>
            <a:off x="111125" y="714376"/>
            <a:ext cx="1641475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展车区照片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2CBEA41-0454-49C9-BAA4-D8DC4397069D}"/>
              </a:ext>
            </a:extLst>
          </p:cNvPr>
          <p:cNvSpPr/>
          <p:nvPr/>
        </p:nvSpPr>
        <p:spPr>
          <a:xfrm>
            <a:off x="111125" y="3625850"/>
            <a:ext cx="1641475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展车区照片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339D28B-9C92-4D29-B5A9-C830743A1542}"/>
              </a:ext>
            </a:extLst>
          </p:cNvPr>
          <p:cNvSpPr/>
          <p:nvPr/>
        </p:nvSpPr>
        <p:spPr>
          <a:xfrm>
            <a:off x="1568450" y="4646613"/>
            <a:ext cx="1568450" cy="3603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仓库照片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041F2D-6FEC-4AAA-A20B-F5B74CAA3047}"/>
              </a:ext>
            </a:extLst>
          </p:cNvPr>
          <p:cNvSpPr/>
          <p:nvPr/>
        </p:nvSpPr>
        <p:spPr>
          <a:xfrm>
            <a:off x="4224338" y="4646613"/>
            <a:ext cx="1871662" cy="3603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售后办公室照片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E476F0-CE68-46D4-8C41-A8533010CC3F}"/>
              </a:ext>
            </a:extLst>
          </p:cNvPr>
          <p:cNvSpPr/>
          <p:nvPr/>
        </p:nvSpPr>
        <p:spPr>
          <a:xfrm>
            <a:off x="8501063" y="692151"/>
            <a:ext cx="1568450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机修车间照片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18" name="图片 1">
            <a:extLst>
              <a:ext uri="{FF2B5EF4-FFF2-40B4-BE49-F238E27FC236}">
                <a16:creationId xmlns:a16="http://schemas.microsoft.com/office/drawing/2014/main" id="{BFD4CEA0-95F0-4B7B-9279-30F8E6D4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1" y="609600"/>
            <a:ext cx="63341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63CA392-0114-4559-AA4A-30DEAA3C119D}"/>
              </a:ext>
            </a:extLst>
          </p:cNvPr>
          <p:cNvSpPr/>
          <p:nvPr/>
        </p:nvSpPr>
        <p:spPr>
          <a:xfrm>
            <a:off x="1568451" y="609601"/>
            <a:ext cx="1863725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机修车间全景</a:t>
            </a:r>
          </a:p>
        </p:txBody>
      </p:sp>
      <p:pic>
        <p:nvPicPr>
          <p:cNvPr id="13320" name="图片 1">
            <a:extLst>
              <a:ext uri="{FF2B5EF4-FFF2-40B4-BE49-F238E27FC236}">
                <a16:creationId xmlns:a16="http://schemas.microsoft.com/office/drawing/2014/main" id="{CF7BB57A-ACB9-4262-85E8-9B51BC96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1" y="2420938"/>
            <a:ext cx="63341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4F584A5-82CA-47D5-972E-16E86249CC5E}"/>
              </a:ext>
            </a:extLst>
          </p:cNvPr>
          <p:cNvSpPr/>
          <p:nvPr/>
        </p:nvSpPr>
        <p:spPr>
          <a:xfrm>
            <a:off x="1568451" y="2420938"/>
            <a:ext cx="1863725" cy="3603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钣喷车间全景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0A7FF13-9C98-4569-87CE-011928299444}"/>
              </a:ext>
            </a:extLst>
          </p:cNvPr>
          <p:cNvSpPr/>
          <p:nvPr/>
        </p:nvSpPr>
        <p:spPr>
          <a:xfrm>
            <a:off x="8501063" y="2447926"/>
            <a:ext cx="1568450" cy="3603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钣喷车间照片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558ACECA-1415-48D9-9CED-F1E4FF67C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6513" y="0"/>
            <a:ext cx="12228513" cy="404813"/>
          </a:xfrm>
        </p:spPr>
        <p:txBody>
          <a:bodyPr>
            <a:normAutofit/>
          </a:bodyPr>
          <a:lstStyle/>
          <a:p>
            <a:r>
              <a:rPr lang="zh-CN" altLang="en-US" b="1" dirty="0"/>
              <a:t>候选场地图片（参考模板）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4C7218BC-3597-4D91-B870-11D2FA7CB851}"/>
              </a:ext>
            </a:extLst>
          </p:cNvPr>
          <p:cNvSpPr/>
          <p:nvPr/>
        </p:nvSpPr>
        <p:spPr>
          <a:xfrm>
            <a:off x="1646238" y="692150"/>
            <a:ext cx="1778000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展车区域照片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516EEA-A1F0-47ED-8BBF-685D853098F6}"/>
              </a:ext>
            </a:extLst>
          </p:cNvPr>
          <p:cNvSpPr/>
          <p:nvPr/>
        </p:nvSpPr>
        <p:spPr>
          <a:xfrm>
            <a:off x="1646238" y="3789363"/>
            <a:ext cx="1778000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其他区域照片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69B5ADD-243A-4AB9-9A23-A180AD2A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6513" y="0"/>
            <a:ext cx="12228513" cy="404813"/>
          </a:xfrm>
        </p:spPr>
        <p:txBody>
          <a:bodyPr>
            <a:normAutofit/>
          </a:bodyPr>
          <a:lstStyle/>
          <a:p>
            <a:r>
              <a:rPr lang="zh-CN" altLang="en-US" b="1" dirty="0"/>
              <a:t>候选场地图片（参考模板）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7FEE6B-BBBA-4737-ADE7-4BE67D1CE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8B583EE-E539-424E-98E0-0F4058012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0688"/>
            <a:ext cx="9144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申请建店城市当地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xx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市（地级市）情况介绍</a:t>
            </a:r>
          </a:p>
        </p:txBody>
      </p:sp>
      <p:sp>
        <p:nvSpPr>
          <p:cNvPr id="4" name="TextBox 52">
            <a:extLst>
              <a:ext uri="{FF2B5EF4-FFF2-40B4-BE49-F238E27FC236}">
                <a16:creationId xmlns:a16="http://schemas.microsoft.com/office/drawing/2014/main" id="{ABE32778-64FA-41DF-86F9-E66A76A781D1}"/>
              </a:ext>
            </a:extLst>
          </p:cNvPr>
          <p:cNvSpPr txBox="1"/>
          <p:nvPr/>
        </p:nvSpPr>
        <p:spPr>
          <a:xfrm>
            <a:off x="170573" y="126578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网点情况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362DFE-0CDF-465A-8D7A-BF7137214A69}"/>
              </a:ext>
            </a:extLst>
          </p:cNvPr>
          <p:cNvSpPr/>
          <p:nvPr/>
        </p:nvSpPr>
        <p:spPr>
          <a:xfrm>
            <a:off x="8653326" y="1230288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（二网是指厂家已授权的网点）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DCD733-477E-4632-9185-417C965550F6}"/>
              </a:ext>
            </a:extLst>
          </p:cNvPr>
          <p:cNvSpPr/>
          <p:nvPr/>
        </p:nvSpPr>
        <p:spPr bwMode="auto">
          <a:xfrm>
            <a:off x="72000" y="620688"/>
            <a:ext cx="12007156" cy="612068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 type="diamond" w="lg" len="lg"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zh-CN" altLang="en-US" sz="16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ED39D55-CA42-4735-9598-04C9B833D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50102"/>
              </p:ext>
            </p:extLst>
          </p:nvPr>
        </p:nvGraphicFramePr>
        <p:xfrm>
          <a:off x="213800" y="1713467"/>
          <a:ext cx="11723556" cy="4392088"/>
        </p:xfrm>
        <a:graphic>
          <a:graphicData uri="http://schemas.openxmlformats.org/drawingml/2006/table">
            <a:tbl>
              <a:tblPr/>
              <a:tblGrid>
                <a:gridCol w="82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1232548323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748379325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4157731690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118255216"/>
                    </a:ext>
                  </a:extLst>
                </a:gridCol>
              </a:tblGrid>
              <a:tr h="7131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厂家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广汽本田</a:t>
                      </a:r>
                      <a:endParaRPr lang="zh-CN" altLang="en-US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广汽丰田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东风本田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东风日产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一汽丰田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一汽大众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上汽大众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店数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例：</a:t>
                      </a:r>
                      <a:r>
                        <a:rPr lang="en-US" altLang="zh-CN" sz="140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/>
                      </a:r>
                      <a:br>
                        <a:rPr lang="en-US" altLang="zh-CN" sz="140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</a:br>
                      <a:r>
                        <a:rPr lang="en-US" altLang="zh-CN" sz="110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X</a:t>
                      </a:r>
                      <a:r>
                        <a:rPr lang="zh-CN" altLang="en-US" sz="110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（一网）</a:t>
                      </a:r>
                      <a:r>
                        <a:rPr lang="en-US" altLang="zh-CN" sz="1100" b="1" kern="1200" noProof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+Y</a:t>
                      </a:r>
                      <a:r>
                        <a:rPr lang="zh-CN" altLang="en-US" sz="1100" b="1" kern="1200" noProof="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（二网）</a:t>
                      </a:r>
                      <a:endParaRPr lang="en-US" altLang="zh-CN" sz="1100" b="1" kern="1200" noProof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b="1" kern="1200" noProof="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当地销量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331325"/>
                  </a:ext>
                </a:extLst>
              </a:tr>
              <a:tr h="7131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厂家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别克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福特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现代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起亚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比亚迪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吉利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b="1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奇瑞</a:t>
                      </a:r>
                      <a:endParaRPr lang="en-US" altLang="zh-CN" sz="105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6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店数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6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当地销量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b="1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79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96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>
            <a:extLst>
              <a:ext uri="{FF2B5EF4-FFF2-40B4-BE49-F238E27FC236}">
                <a16:creationId xmlns:a16="http://schemas.microsoft.com/office/drawing/2014/main" id="{9842BEAF-A2D3-4A53-A970-05365477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/>
          <a:stretch>
            <a:fillRect/>
          </a:stretch>
        </p:blipFill>
        <p:spPr bwMode="auto">
          <a:xfrm>
            <a:off x="2073276" y="1295401"/>
            <a:ext cx="80438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5">
            <a:extLst>
              <a:ext uri="{FF2B5EF4-FFF2-40B4-BE49-F238E27FC236}">
                <a16:creationId xmlns:a16="http://schemas.microsoft.com/office/drawing/2014/main" id="{D38A2831-DA06-422F-8EFD-633C502E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9" y="4724401"/>
            <a:ext cx="2232025" cy="1439863"/>
          </a:xfrm>
          <a:prstGeom prst="ellipse">
            <a:avLst/>
          </a:prstGeom>
          <a:solidFill>
            <a:srgbClr val="00FFFF">
              <a:alpha val="20000"/>
            </a:srgbClr>
          </a:solidFill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城区中心 </a:t>
            </a: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E37DAE07-FE6F-4725-B0B9-9B47D84D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4" y="4622800"/>
            <a:ext cx="993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软雅黑" panose="020B0503020204020204" pitchFamily="34" charset="-122"/>
              </a:rPr>
              <a:t>市政府★</a:t>
            </a:r>
          </a:p>
        </p:txBody>
      </p:sp>
      <p:sp>
        <p:nvSpPr>
          <p:cNvPr id="4101" name="Rectangle 20">
            <a:extLst>
              <a:ext uri="{FF2B5EF4-FFF2-40B4-BE49-F238E27FC236}">
                <a16:creationId xmlns:a16="http://schemas.microsoft.com/office/drawing/2014/main" id="{4F8ECE23-C0D0-4B22-BE3F-1AAB942A1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2" name="Picture 13">
            <a:extLst>
              <a:ext uri="{FF2B5EF4-FFF2-40B4-BE49-F238E27FC236}">
                <a16:creationId xmlns:a16="http://schemas.microsoft.com/office/drawing/2014/main" id="{D29C2103-584F-4B65-93DF-A16BEA9F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4" y="2889251"/>
            <a:ext cx="257175" cy="2524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14">
            <a:extLst>
              <a:ext uri="{FF2B5EF4-FFF2-40B4-BE49-F238E27FC236}">
                <a16:creationId xmlns:a16="http://schemas.microsoft.com/office/drawing/2014/main" id="{C4287882-18BA-4F76-AFE5-A6D5CDC9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3941764"/>
            <a:ext cx="327025" cy="2698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AutoShape 15">
            <a:extLst>
              <a:ext uri="{FF2B5EF4-FFF2-40B4-BE49-F238E27FC236}">
                <a16:creationId xmlns:a16="http://schemas.microsoft.com/office/drawing/2014/main" id="{10C08B09-A4FC-4F25-B3AA-CA79092A8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2744789"/>
            <a:ext cx="792162" cy="288925"/>
          </a:xfrm>
          <a:prstGeom prst="wedgeRectCallout">
            <a:avLst>
              <a:gd name="adj1" fmla="val 72444"/>
              <a:gd name="adj2" fmla="val -103037"/>
            </a:avLst>
          </a:prstGeom>
          <a:solidFill>
            <a:srgbClr val="FF00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chemeClr val="bg1"/>
                </a:solidFill>
                <a:ea typeface="微软雅黑" panose="020B0503020204020204" pitchFamily="34" charset="-122"/>
              </a:rPr>
              <a:t>一级店</a:t>
            </a:r>
          </a:p>
        </p:txBody>
      </p:sp>
      <p:pic>
        <p:nvPicPr>
          <p:cNvPr id="4105" name="Picture 18">
            <a:extLst>
              <a:ext uri="{FF2B5EF4-FFF2-40B4-BE49-F238E27FC236}">
                <a16:creationId xmlns:a16="http://schemas.microsoft.com/office/drawing/2014/main" id="{17990F4A-AEC4-4CB4-B75E-D4452EAE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044576"/>
            <a:ext cx="3492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1" descr="d东风本田-02">
            <a:extLst>
              <a:ext uri="{FF2B5EF4-FFF2-40B4-BE49-F238E27FC236}">
                <a16:creationId xmlns:a16="http://schemas.microsoft.com/office/drawing/2014/main" id="{DCECE9A3-B107-4A00-BF12-5476CFB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6453188"/>
            <a:ext cx="381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2">
            <a:extLst>
              <a:ext uri="{FF2B5EF4-FFF2-40B4-BE49-F238E27FC236}">
                <a16:creationId xmlns:a16="http://schemas.microsoft.com/office/drawing/2014/main" id="{475832FF-131A-43FF-9BDF-688A9D8B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9" y="6396038"/>
            <a:ext cx="2952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3">
            <a:extLst>
              <a:ext uri="{FF2B5EF4-FFF2-40B4-BE49-F238E27FC236}">
                <a16:creationId xmlns:a16="http://schemas.microsoft.com/office/drawing/2014/main" id="{225E35E8-B22C-4088-B376-05963746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58900"/>
            <a:ext cx="355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5">
            <a:extLst>
              <a:ext uri="{FF2B5EF4-FFF2-40B4-BE49-F238E27FC236}">
                <a16:creationId xmlns:a16="http://schemas.microsoft.com/office/drawing/2014/main" id="{94627CC6-97AA-42A1-9F8D-05687EE8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6381751"/>
            <a:ext cx="3270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8">
            <a:extLst>
              <a:ext uri="{FF2B5EF4-FFF2-40B4-BE49-F238E27FC236}">
                <a16:creationId xmlns:a16="http://schemas.microsoft.com/office/drawing/2014/main" id="{FDD94111-E6DE-4DFB-9AB1-49126B35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6381750"/>
            <a:ext cx="3619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9" descr="8644ebf81a4c510fca6eed5e6059252dd52aa5cf">
            <a:extLst>
              <a:ext uri="{FF2B5EF4-FFF2-40B4-BE49-F238E27FC236}">
                <a16:creationId xmlns:a16="http://schemas.microsoft.com/office/drawing/2014/main" id="{63AA46C0-AC68-44E9-BB90-496EDA6A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6" y="6396038"/>
            <a:ext cx="36036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32">
            <a:extLst>
              <a:ext uri="{FF2B5EF4-FFF2-40B4-BE49-F238E27FC236}">
                <a16:creationId xmlns:a16="http://schemas.microsoft.com/office/drawing/2014/main" id="{26CAA613-88EE-4DF8-8422-D53BB407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230439"/>
            <a:ext cx="3365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33">
            <a:extLst>
              <a:ext uri="{FF2B5EF4-FFF2-40B4-BE49-F238E27FC236}">
                <a16:creationId xmlns:a16="http://schemas.microsoft.com/office/drawing/2014/main" id="{7E2C6D26-D8BB-4F65-8B82-6D0D4B7EA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3511551"/>
            <a:ext cx="2952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43">
            <a:extLst>
              <a:ext uri="{FF2B5EF4-FFF2-40B4-BE49-F238E27FC236}">
                <a16:creationId xmlns:a16="http://schemas.microsoft.com/office/drawing/2014/main" id="{F259A1BC-E8F6-4DBE-8DB5-64D810D3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295401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47">
            <a:extLst>
              <a:ext uri="{FF2B5EF4-FFF2-40B4-BE49-F238E27FC236}">
                <a16:creationId xmlns:a16="http://schemas.microsoft.com/office/drawing/2014/main" id="{57BFF47C-7646-4E6E-911C-D361134E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6388100"/>
            <a:ext cx="3492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49">
            <a:extLst>
              <a:ext uri="{FF2B5EF4-FFF2-40B4-BE49-F238E27FC236}">
                <a16:creationId xmlns:a16="http://schemas.microsoft.com/office/drawing/2014/main" id="{EBCA4B6F-E256-4D46-977F-0C734145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2417764"/>
            <a:ext cx="409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50">
            <a:extLst>
              <a:ext uri="{FF2B5EF4-FFF2-40B4-BE49-F238E27FC236}">
                <a16:creationId xmlns:a16="http://schemas.microsoft.com/office/drawing/2014/main" id="{E9921032-4DDD-4AEA-A410-FCFCB9B2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6383338"/>
            <a:ext cx="2905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图片 3">
            <a:extLst>
              <a:ext uri="{FF2B5EF4-FFF2-40B4-BE49-F238E27FC236}">
                <a16:creationId xmlns:a16="http://schemas.microsoft.com/office/drawing/2014/main" id="{2147F099-B20F-4E15-9564-180AA5F3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6" y="3141664"/>
            <a:ext cx="269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图片 4">
            <a:extLst>
              <a:ext uri="{FF2B5EF4-FFF2-40B4-BE49-F238E27FC236}">
                <a16:creationId xmlns:a16="http://schemas.microsoft.com/office/drawing/2014/main" id="{85E42942-56D7-4B94-B73E-285E0BF0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1922463"/>
            <a:ext cx="40798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图片 5">
            <a:extLst>
              <a:ext uri="{FF2B5EF4-FFF2-40B4-BE49-F238E27FC236}">
                <a16:creationId xmlns:a16="http://schemas.microsoft.com/office/drawing/2014/main" id="{087BB6B8-4D2C-428B-98C8-09E4A2EB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6391276"/>
            <a:ext cx="3667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图片 6">
            <a:extLst>
              <a:ext uri="{FF2B5EF4-FFF2-40B4-BE49-F238E27FC236}">
                <a16:creationId xmlns:a16="http://schemas.microsoft.com/office/drawing/2014/main" id="{77124403-A731-4E58-9DBD-FCE3569F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6332538"/>
            <a:ext cx="4064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3">
            <a:extLst>
              <a:ext uri="{FF2B5EF4-FFF2-40B4-BE49-F238E27FC236}">
                <a16:creationId xmlns:a16="http://schemas.microsoft.com/office/drawing/2014/main" id="{8FD284D3-1FDF-4A3C-AF48-7C3C5FF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6389689"/>
            <a:ext cx="3683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49">
            <a:extLst>
              <a:ext uri="{FF2B5EF4-FFF2-40B4-BE49-F238E27FC236}">
                <a16:creationId xmlns:a16="http://schemas.microsoft.com/office/drawing/2014/main" id="{8987FA77-9D4C-4580-986D-E61BD338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1" y="6400801"/>
            <a:ext cx="409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43">
            <a:extLst>
              <a:ext uri="{FF2B5EF4-FFF2-40B4-BE49-F238E27FC236}">
                <a16:creationId xmlns:a16="http://schemas.microsoft.com/office/drawing/2014/main" id="{53C91AF3-6FD2-4372-9C73-9E16648A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25" y="5965826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图片 10">
            <a:extLst>
              <a:ext uri="{FF2B5EF4-FFF2-40B4-BE49-F238E27FC236}">
                <a16:creationId xmlns:a16="http://schemas.microsoft.com/office/drawing/2014/main" id="{9AA2468B-2EED-4327-9F96-CAEB8C9E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1295401"/>
            <a:ext cx="460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图片 11">
            <a:extLst>
              <a:ext uri="{FF2B5EF4-FFF2-40B4-BE49-F238E27FC236}">
                <a16:creationId xmlns:a16="http://schemas.microsoft.com/office/drawing/2014/main" id="{14D72264-0B3A-490A-8880-4832737C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6326189"/>
            <a:ext cx="4619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21" descr="d东风本田-02">
            <a:extLst>
              <a:ext uri="{FF2B5EF4-FFF2-40B4-BE49-F238E27FC236}">
                <a16:creationId xmlns:a16="http://schemas.microsoft.com/office/drawing/2014/main" id="{5F116458-6C2C-42C4-9B50-F8CA1778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030288"/>
            <a:ext cx="3810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27" descr="b北京现代">
            <a:extLst>
              <a:ext uri="{FF2B5EF4-FFF2-40B4-BE49-F238E27FC236}">
                <a16:creationId xmlns:a16="http://schemas.microsoft.com/office/drawing/2014/main" id="{4E617837-A71B-4F38-A0DE-37AC3836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4" y="1711325"/>
            <a:ext cx="3190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图片 14">
            <a:extLst>
              <a:ext uri="{FF2B5EF4-FFF2-40B4-BE49-F238E27FC236}">
                <a16:creationId xmlns:a16="http://schemas.microsoft.com/office/drawing/2014/main" id="{5EA93237-D7C9-411A-9C52-21646618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922464"/>
            <a:ext cx="323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图片 15">
            <a:extLst>
              <a:ext uri="{FF2B5EF4-FFF2-40B4-BE49-F238E27FC236}">
                <a16:creationId xmlns:a16="http://schemas.microsoft.com/office/drawing/2014/main" id="{F6040667-9812-4DAB-A98E-C7EA0DF1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6318251"/>
            <a:ext cx="41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图片 16">
            <a:extLst>
              <a:ext uri="{FF2B5EF4-FFF2-40B4-BE49-F238E27FC236}">
                <a16:creationId xmlns:a16="http://schemas.microsoft.com/office/drawing/2014/main" id="{A0E452E9-DE44-4813-81E0-97DBB33C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589214"/>
            <a:ext cx="3619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图片 17">
            <a:extLst>
              <a:ext uri="{FF2B5EF4-FFF2-40B4-BE49-F238E27FC236}">
                <a16:creationId xmlns:a16="http://schemas.microsoft.com/office/drawing/2014/main" id="{FDE0C4F6-B6F5-4B54-8F2E-84A5567F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6391275"/>
            <a:ext cx="3619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28">
            <a:extLst>
              <a:ext uri="{FF2B5EF4-FFF2-40B4-BE49-F238E27FC236}">
                <a16:creationId xmlns:a16="http://schemas.microsoft.com/office/drawing/2014/main" id="{6EEEAE8F-361D-48E4-9A64-A49098C4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854326"/>
            <a:ext cx="29845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图片 19">
            <a:extLst>
              <a:ext uri="{FF2B5EF4-FFF2-40B4-BE49-F238E27FC236}">
                <a16:creationId xmlns:a16="http://schemas.microsoft.com/office/drawing/2014/main" id="{66417C3E-0904-45CD-8D0B-CE8BCB77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238500"/>
            <a:ext cx="266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图片 20">
            <a:extLst>
              <a:ext uri="{FF2B5EF4-FFF2-40B4-BE49-F238E27FC236}">
                <a16:creationId xmlns:a16="http://schemas.microsoft.com/office/drawing/2014/main" id="{8EE8A8AF-9F0F-4775-B8A1-4DBEFDED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6457950"/>
            <a:ext cx="2667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图片 21">
            <a:extLst>
              <a:ext uri="{FF2B5EF4-FFF2-40B4-BE49-F238E27FC236}">
                <a16:creationId xmlns:a16="http://schemas.microsoft.com/office/drawing/2014/main" id="{025E6A59-4297-412D-A0DF-B251019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6405563"/>
            <a:ext cx="3603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图片 22">
            <a:extLst>
              <a:ext uri="{FF2B5EF4-FFF2-40B4-BE49-F238E27FC236}">
                <a16:creationId xmlns:a16="http://schemas.microsoft.com/office/drawing/2014/main" id="{EBAC543A-0A85-4601-B09D-9AE0AE3D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6" y="6453188"/>
            <a:ext cx="3095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8" name="图片 23">
            <a:extLst>
              <a:ext uri="{FF2B5EF4-FFF2-40B4-BE49-F238E27FC236}">
                <a16:creationId xmlns:a16="http://schemas.microsoft.com/office/drawing/2014/main" id="{0217600D-0B69-4A48-8933-D73FFDA75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8" y="6383339"/>
            <a:ext cx="4302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图片 24">
            <a:extLst>
              <a:ext uri="{FF2B5EF4-FFF2-40B4-BE49-F238E27FC236}">
                <a16:creationId xmlns:a16="http://schemas.microsoft.com/office/drawing/2014/main" id="{927B71DF-192A-4D14-8507-1E0F7667E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6381750"/>
            <a:ext cx="533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图片 25">
            <a:extLst>
              <a:ext uri="{FF2B5EF4-FFF2-40B4-BE49-F238E27FC236}">
                <a16:creationId xmlns:a16="http://schemas.microsoft.com/office/drawing/2014/main" id="{8BD029F9-E4FB-41F0-BF8D-29922B73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6365876"/>
            <a:ext cx="3730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Picture 32">
            <a:extLst>
              <a:ext uri="{FF2B5EF4-FFF2-40B4-BE49-F238E27FC236}">
                <a16:creationId xmlns:a16="http://schemas.microsoft.com/office/drawing/2014/main" id="{28371165-7371-428D-9FFA-8C95A618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429376"/>
            <a:ext cx="3365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2" name="Rectangle 9">
            <a:extLst>
              <a:ext uri="{FF2B5EF4-FFF2-40B4-BE49-F238E27FC236}">
                <a16:creationId xmlns:a16="http://schemas.microsoft.com/office/drawing/2014/main" id="{C3598465-95F7-4F43-B42E-4DEDA13D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25" y="5278438"/>
            <a:ext cx="719138" cy="285750"/>
          </a:xfrm>
          <a:prstGeom prst="rect">
            <a:avLst/>
          </a:prstGeom>
          <a:solidFill>
            <a:srgbClr val="FFFF00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10Km</a:t>
            </a:r>
          </a:p>
        </p:txBody>
      </p:sp>
      <p:pic>
        <p:nvPicPr>
          <p:cNvPr id="53" name="图片 52" descr="标准管理-统一信息门户 - 360安全浏览器 10.0">
            <a:extLst>
              <a:ext uri="{FF2B5EF4-FFF2-40B4-BE49-F238E27FC236}">
                <a16:creationId xmlns:a16="http://schemas.microsoft.com/office/drawing/2014/main" id="{B4036DBD-AC6B-4B80-8958-D6B4A95EF123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238" y="2530476"/>
            <a:ext cx="609600" cy="2508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144" name="TextBox 61">
            <a:extLst>
              <a:ext uri="{FF2B5EF4-FFF2-40B4-BE49-F238E27FC236}">
                <a16:creationId xmlns:a16="http://schemas.microsoft.com/office/drawing/2014/main" id="{06A871BC-CE2F-44F7-99B9-37594EEF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533650"/>
            <a:ext cx="963612" cy="2159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店现址</a:t>
            </a:r>
          </a:p>
        </p:txBody>
      </p:sp>
      <p:pic>
        <p:nvPicPr>
          <p:cNvPr id="55" name="图片 54" descr="标准管理-统一信息门户 - 360安全浏览器 10.0">
            <a:extLst>
              <a:ext uri="{FF2B5EF4-FFF2-40B4-BE49-F238E27FC236}">
                <a16:creationId xmlns:a16="http://schemas.microsoft.com/office/drawing/2014/main" id="{01DA95AB-578F-4745-BE3D-C49FF9DDFEFF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0925" y="2686051"/>
            <a:ext cx="609600" cy="2524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146" name="TextBox 61">
            <a:extLst>
              <a:ext uri="{FF2B5EF4-FFF2-40B4-BE49-F238E27FC236}">
                <a16:creationId xmlns:a16="http://schemas.microsoft.com/office/drawing/2014/main" id="{23A5B0E6-D206-4730-A012-0B354623D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525" y="2689225"/>
            <a:ext cx="717550" cy="2159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</a:p>
        </p:txBody>
      </p:sp>
      <p:pic>
        <p:nvPicPr>
          <p:cNvPr id="60" name="图片 59" descr="标准管理-统一信息门户 - 360安全浏览器 10.0">
            <a:extLst>
              <a:ext uri="{FF2B5EF4-FFF2-40B4-BE49-F238E27FC236}">
                <a16:creationId xmlns:a16="http://schemas.microsoft.com/office/drawing/2014/main" id="{7E04B6E4-4DCA-4594-AD10-E39D5BF52D34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825" y="1379538"/>
            <a:ext cx="609600" cy="2524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148" name="TextBox 61">
            <a:extLst>
              <a:ext uri="{FF2B5EF4-FFF2-40B4-BE49-F238E27FC236}">
                <a16:creationId xmlns:a16="http://schemas.microsoft.com/office/drawing/2014/main" id="{C2D73B37-F45C-46E7-8AE8-2569BB6B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425" y="1382713"/>
            <a:ext cx="965200" cy="2159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31C39C6B-FFD5-4391-9E1D-19E8C8CD7BAF}"/>
              </a:ext>
            </a:extLst>
          </p:cNvPr>
          <p:cNvCxnSpPr>
            <a:cxnSpLocks/>
            <a:stCxn id="53" idx="1"/>
            <a:endCxn id="72" idx="3"/>
          </p:cNvCxnSpPr>
          <p:nvPr/>
        </p:nvCxnSpPr>
        <p:spPr>
          <a:xfrm flipH="1" flipV="1">
            <a:off x="4425950" y="1811338"/>
            <a:ext cx="2427288" cy="84455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58503016-716B-48FC-BF61-3F32BC90CA31}"/>
              </a:ext>
            </a:extLst>
          </p:cNvPr>
          <p:cNvSpPr/>
          <p:nvPr/>
        </p:nvSpPr>
        <p:spPr>
          <a:xfrm>
            <a:off x="5846764" y="2144714"/>
            <a:ext cx="403225" cy="217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13km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" name="图片 71" descr="标准管理-统一信息门户 - 360安全浏览器 10.0">
            <a:extLst>
              <a:ext uri="{FF2B5EF4-FFF2-40B4-BE49-F238E27FC236}">
                <a16:creationId xmlns:a16="http://schemas.microsoft.com/office/drawing/2014/main" id="{901E1092-2F06-4C66-B06F-7B3565A928ED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350" y="1684338"/>
            <a:ext cx="609600" cy="2524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E2D7EB80-3DB3-4871-9A2F-2284EDB6B266}"/>
              </a:ext>
            </a:extLst>
          </p:cNvPr>
          <p:cNvCxnSpPr>
            <a:cxnSpLocks/>
            <a:stCxn id="63" idx="1"/>
            <a:endCxn id="60" idx="2"/>
          </p:cNvCxnSpPr>
          <p:nvPr/>
        </p:nvCxnSpPr>
        <p:spPr>
          <a:xfrm flipV="1">
            <a:off x="8112125" y="1631950"/>
            <a:ext cx="1333500" cy="354330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A769939C-3327-4B2F-ACC3-4B6D416C4CCA}"/>
              </a:ext>
            </a:extLst>
          </p:cNvPr>
          <p:cNvCxnSpPr>
            <a:cxnSpLocks/>
            <a:stCxn id="72" idx="2"/>
            <a:endCxn id="4146" idx="0"/>
          </p:cNvCxnSpPr>
          <p:nvPr/>
        </p:nvCxnSpPr>
        <p:spPr>
          <a:xfrm flipH="1">
            <a:off x="3289300" y="1936751"/>
            <a:ext cx="831850" cy="752475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4" name="AutoShape 17">
            <a:extLst>
              <a:ext uri="{FF2B5EF4-FFF2-40B4-BE49-F238E27FC236}">
                <a16:creationId xmlns:a16="http://schemas.microsoft.com/office/drawing/2014/main" id="{62DE2EEE-02C6-4994-859E-2395695A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9" y="3930650"/>
            <a:ext cx="1152525" cy="287338"/>
          </a:xfrm>
          <a:prstGeom prst="wedgeRectCallout">
            <a:avLst>
              <a:gd name="adj1" fmla="val 65838"/>
              <a:gd name="adj2" fmla="val 17954"/>
            </a:avLst>
          </a:prstGeom>
          <a:solidFill>
            <a:srgbClr val="3366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ea typeface="微软雅黑" panose="020B0503020204020204" pitchFamily="34" charset="-122"/>
              </a:rPr>
              <a:t>xx</a:t>
            </a:r>
            <a:r>
              <a:rPr lang="zh-CN" altLang="en-US" sz="1400" b="1">
                <a:solidFill>
                  <a:schemeClr val="bg1"/>
                </a:solidFill>
                <a:ea typeface="微软雅黑" panose="020B0503020204020204" pitchFamily="34" charset="-122"/>
              </a:rPr>
              <a:t>汽车商圈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5EA95DE-EB7D-42A6-A82C-A78B6B4242B8}"/>
              </a:ext>
            </a:extLst>
          </p:cNvPr>
          <p:cNvSpPr/>
          <p:nvPr/>
        </p:nvSpPr>
        <p:spPr>
          <a:xfrm>
            <a:off x="8645526" y="5054600"/>
            <a:ext cx="563563" cy="2349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候选场地</a:t>
            </a:r>
          </a:p>
        </p:txBody>
      </p:sp>
      <p:pic>
        <p:nvPicPr>
          <p:cNvPr id="63" name="图片 62" descr="标准管理-统一信息门户 - 360安全浏览器 10.0">
            <a:extLst>
              <a:ext uri="{FF2B5EF4-FFF2-40B4-BE49-F238E27FC236}">
                <a16:creationId xmlns:a16="http://schemas.microsoft.com/office/drawing/2014/main" id="{EA5BEB52-655A-4C7C-A48E-66C26334790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126" y="5067300"/>
            <a:ext cx="523875" cy="215900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5" name="图片 1">
            <a:extLst>
              <a:ext uri="{FF2B5EF4-FFF2-40B4-BE49-F238E27FC236}">
                <a16:creationId xmlns:a16="http://schemas.microsoft.com/office/drawing/2014/main" id="{D6F83DE4-0E15-439F-A380-4A9CA41D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9" y="4591050"/>
            <a:ext cx="377825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0">
            <a:extLst>
              <a:ext uri="{FF2B5EF4-FFF2-40B4-BE49-F238E27FC236}">
                <a16:creationId xmlns:a16="http://schemas.microsoft.com/office/drawing/2014/main" id="{349464B5-4A11-47C8-A304-22595578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32763" y="4357688"/>
            <a:ext cx="31591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17">
            <a:extLst>
              <a:ext uri="{FF2B5EF4-FFF2-40B4-BE49-F238E27FC236}">
                <a16:creationId xmlns:a16="http://schemas.microsoft.com/office/drawing/2014/main" id="{1695CD55-FFEF-4E5F-A6E4-C053C963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135939" y="4594225"/>
            <a:ext cx="320675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104">
            <a:extLst>
              <a:ext uri="{FF2B5EF4-FFF2-40B4-BE49-F238E27FC236}">
                <a16:creationId xmlns:a16="http://schemas.microsoft.com/office/drawing/2014/main" id="{284283F3-6051-4282-BD0E-3431BDD0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789988" y="4357688"/>
            <a:ext cx="2222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6">
            <a:extLst>
              <a:ext uri="{FF2B5EF4-FFF2-40B4-BE49-F238E27FC236}">
                <a16:creationId xmlns:a16="http://schemas.microsoft.com/office/drawing/2014/main" id="{F33773CF-768F-499D-853D-6E221ED5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8462963" y="4354513"/>
            <a:ext cx="3111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EBB1657F-B056-4694-A244-C182517E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15338" y="4119563"/>
            <a:ext cx="27146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6" descr="b北京现代">
            <a:extLst>
              <a:ext uri="{FF2B5EF4-FFF2-40B4-BE49-F238E27FC236}">
                <a16:creationId xmlns:a16="http://schemas.microsoft.com/office/drawing/2014/main" id="{92ED691E-EC10-4F1E-9A6A-F65CDC09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135939" y="4821238"/>
            <a:ext cx="312737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99">
            <a:extLst>
              <a:ext uri="{FF2B5EF4-FFF2-40B4-BE49-F238E27FC236}">
                <a16:creationId xmlns:a16="http://schemas.microsoft.com/office/drawing/2014/main" id="{B0D9ED69-0981-4490-A027-8A577FCA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793163" y="4821238"/>
            <a:ext cx="32226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120">
            <a:extLst>
              <a:ext uri="{FF2B5EF4-FFF2-40B4-BE49-F238E27FC236}">
                <a16:creationId xmlns:a16="http://schemas.microsoft.com/office/drawing/2014/main" id="{EDB2EEEF-4DF0-47B4-8792-A059FA6C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9023351" y="4356100"/>
            <a:ext cx="384175" cy="2174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49F22740-745F-4A4E-BA24-53D07D72682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148764" y="4583113"/>
            <a:ext cx="204787" cy="215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1" name="Picture 112" descr="www">
            <a:extLst>
              <a:ext uri="{FF2B5EF4-FFF2-40B4-BE49-F238E27FC236}">
                <a16:creationId xmlns:a16="http://schemas.microsoft.com/office/drawing/2014/main" id="{CB02F765-3C00-415D-A589-E03D0973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/>
          <a:srcRect t="7500" b="9334"/>
          <a:stretch>
            <a:fillRect/>
          </a:stretch>
        </p:blipFill>
        <p:spPr bwMode="auto">
          <a:xfrm>
            <a:off x="8132764" y="4119563"/>
            <a:ext cx="261937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5">
            <a:extLst>
              <a:ext uri="{FF2B5EF4-FFF2-40B4-BE49-F238E27FC236}">
                <a16:creationId xmlns:a16="http://schemas.microsoft.com/office/drawing/2014/main" id="{F54D29DC-9D0F-40E0-AF80-2CC83DB5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8872538" y="4586288"/>
            <a:ext cx="26511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74593DAF-3729-4384-98FD-A1DA2EF1398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131301" y="4819650"/>
            <a:ext cx="239713" cy="215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4" name="Picture 12">
            <a:extLst>
              <a:ext uri="{FF2B5EF4-FFF2-40B4-BE49-F238E27FC236}">
                <a16:creationId xmlns:a16="http://schemas.microsoft.com/office/drawing/2014/main" id="{0F6A4D5B-6966-4E96-AA3A-7E4FA04E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8709025" y="4119563"/>
            <a:ext cx="2222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7">
            <a:extLst>
              <a:ext uri="{FF2B5EF4-FFF2-40B4-BE49-F238E27FC236}">
                <a16:creationId xmlns:a16="http://schemas.microsoft.com/office/drawing/2014/main" id="{2D70FD9A-0BBF-405C-9FF5-A3BC04438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53501" y="4119563"/>
            <a:ext cx="265113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C5CDFB45-3FBC-44E6-8EEA-E613B8E2F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8467725" y="4821238"/>
            <a:ext cx="306388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3" name="文本框 86">
            <a:extLst>
              <a:ext uri="{FF2B5EF4-FFF2-40B4-BE49-F238E27FC236}">
                <a16:creationId xmlns:a16="http://schemas.microsoft.com/office/drawing/2014/main" id="{7B95C941-7A08-44B4-BF64-D44EF8509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9" y="3903663"/>
            <a:ext cx="1309687" cy="1841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路汽车商圈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EC0FB6AE-91D1-4616-A8EC-5B727ED0D5C9}"/>
              </a:ext>
            </a:extLst>
          </p:cNvPr>
          <p:cNvSpPr/>
          <p:nvPr/>
        </p:nvSpPr>
        <p:spPr>
          <a:xfrm>
            <a:off x="8107363" y="4095750"/>
            <a:ext cx="1300162" cy="1193800"/>
          </a:xfrm>
          <a:prstGeom prst="rect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75" name="TextBox 61">
            <a:extLst>
              <a:ext uri="{FF2B5EF4-FFF2-40B4-BE49-F238E27FC236}">
                <a16:creationId xmlns:a16="http://schemas.microsoft.com/office/drawing/2014/main" id="{D08E21C4-9B38-405E-B693-F9DCA412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800" y="1698625"/>
            <a:ext cx="717550" cy="2159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</a:p>
        </p:txBody>
      </p: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A63D9B17-3BEB-4D6D-92FE-DE9ADD50F587}"/>
              </a:ext>
            </a:extLst>
          </p:cNvPr>
          <p:cNvCxnSpPr>
            <a:cxnSpLocks/>
            <a:endCxn id="53" idx="2"/>
          </p:cNvCxnSpPr>
          <p:nvPr/>
        </p:nvCxnSpPr>
        <p:spPr>
          <a:xfrm flipH="1" flipV="1">
            <a:off x="7158039" y="2781301"/>
            <a:ext cx="949325" cy="2397125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93">
            <a:extLst>
              <a:ext uri="{FF2B5EF4-FFF2-40B4-BE49-F238E27FC236}">
                <a16:creationId xmlns:a16="http://schemas.microsoft.com/office/drawing/2014/main" id="{22F29800-2987-4ABF-AA49-AA8770DFF2A8}"/>
              </a:ext>
            </a:extLst>
          </p:cNvPr>
          <p:cNvSpPr/>
          <p:nvPr/>
        </p:nvSpPr>
        <p:spPr>
          <a:xfrm>
            <a:off x="7248526" y="3309939"/>
            <a:ext cx="403225" cy="217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4E1CF7A3-4C79-4BFD-A834-11C46C074B35}"/>
              </a:ext>
            </a:extLst>
          </p:cNvPr>
          <p:cNvCxnSpPr>
            <a:cxnSpLocks/>
            <a:stCxn id="63" idx="1"/>
            <a:endCxn id="4146" idx="2"/>
          </p:cNvCxnSpPr>
          <p:nvPr/>
        </p:nvCxnSpPr>
        <p:spPr>
          <a:xfrm flipH="1" flipV="1">
            <a:off x="3289301" y="2905126"/>
            <a:ext cx="4822825" cy="2270125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BB2FEC79-116E-4A62-AEF6-49A34216BBC6}"/>
              </a:ext>
            </a:extLst>
          </p:cNvPr>
          <p:cNvCxnSpPr>
            <a:cxnSpLocks/>
          </p:cNvCxnSpPr>
          <p:nvPr/>
        </p:nvCxnSpPr>
        <p:spPr>
          <a:xfrm flipH="1">
            <a:off x="6845301" y="5327651"/>
            <a:ext cx="1419225" cy="80963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>
            <a:extLst>
              <a:ext uri="{FF2B5EF4-FFF2-40B4-BE49-F238E27FC236}">
                <a16:creationId xmlns:a16="http://schemas.microsoft.com/office/drawing/2014/main" id="{A7EC0673-DDD5-46F7-8719-731E663A7BF6}"/>
              </a:ext>
            </a:extLst>
          </p:cNvPr>
          <p:cNvSpPr/>
          <p:nvPr/>
        </p:nvSpPr>
        <p:spPr>
          <a:xfrm>
            <a:off x="5572126" y="3952875"/>
            <a:ext cx="403225" cy="2174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38BC69FC-100E-4E00-BA62-4C38141C7E28}"/>
              </a:ext>
            </a:extLst>
          </p:cNvPr>
          <p:cNvSpPr/>
          <p:nvPr/>
        </p:nvSpPr>
        <p:spPr>
          <a:xfrm>
            <a:off x="3478214" y="2200275"/>
            <a:ext cx="403225" cy="2174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13km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" name="图片 1">
            <a:extLst>
              <a:ext uri="{FF2B5EF4-FFF2-40B4-BE49-F238E27FC236}">
                <a16:creationId xmlns:a16="http://schemas.microsoft.com/office/drawing/2014/main" id="{CE89B4B8-1960-447B-AEDC-E52BF674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9" y="4725988"/>
            <a:ext cx="377825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0">
            <a:extLst>
              <a:ext uri="{FF2B5EF4-FFF2-40B4-BE49-F238E27FC236}">
                <a16:creationId xmlns:a16="http://schemas.microsoft.com/office/drawing/2014/main" id="{39DF2011-5ABC-4AD8-8887-D9D8767B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70113" y="4492625"/>
            <a:ext cx="31591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17">
            <a:extLst>
              <a:ext uri="{FF2B5EF4-FFF2-40B4-BE49-F238E27FC236}">
                <a16:creationId xmlns:a16="http://schemas.microsoft.com/office/drawing/2014/main" id="{518C8966-B6C6-486F-8B2C-7FBA22D9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173289" y="4729163"/>
            <a:ext cx="320675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04">
            <a:extLst>
              <a:ext uri="{FF2B5EF4-FFF2-40B4-BE49-F238E27FC236}">
                <a16:creationId xmlns:a16="http://schemas.microsoft.com/office/drawing/2014/main" id="{AE9362D6-3055-44EB-A3A4-64CEB49B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27338" y="4492625"/>
            <a:ext cx="2222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46">
            <a:extLst>
              <a:ext uri="{FF2B5EF4-FFF2-40B4-BE49-F238E27FC236}">
                <a16:creationId xmlns:a16="http://schemas.microsoft.com/office/drawing/2014/main" id="{77424A44-B0AB-4E0E-A371-3D6CB398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500313" y="4489450"/>
            <a:ext cx="3111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3">
            <a:extLst>
              <a:ext uri="{FF2B5EF4-FFF2-40B4-BE49-F238E27FC236}">
                <a16:creationId xmlns:a16="http://schemas.microsoft.com/office/drawing/2014/main" id="{DF8E40B9-6707-49D9-BA37-1B9A09DA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52688" y="4254500"/>
            <a:ext cx="27146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6" descr="b北京现代">
            <a:extLst>
              <a:ext uri="{FF2B5EF4-FFF2-40B4-BE49-F238E27FC236}">
                <a16:creationId xmlns:a16="http://schemas.microsoft.com/office/drawing/2014/main" id="{ECE11055-D549-4F6C-A61E-BE0E655B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173289" y="4956175"/>
            <a:ext cx="312737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99">
            <a:extLst>
              <a:ext uri="{FF2B5EF4-FFF2-40B4-BE49-F238E27FC236}">
                <a16:creationId xmlns:a16="http://schemas.microsoft.com/office/drawing/2014/main" id="{5AC7FACF-103B-4AB8-A477-6FEF81DD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30513" y="4956175"/>
            <a:ext cx="32226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20">
            <a:extLst>
              <a:ext uri="{FF2B5EF4-FFF2-40B4-BE49-F238E27FC236}">
                <a16:creationId xmlns:a16="http://schemas.microsoft.com/office/drawing/2014/main" id="{A1BC4FA0-6046-4707-82F1-1B74861E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3060701" y="4491039"/>
            <a:ext cx="384175" cy="2174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ED2739CE-A1FE-43F1-999A-3F31ECFB11A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86114" y="4718050"/>
            <a:ext cx="204787" cy="215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5" name="Picture 112" descr="www">
            <a:extLst>
              <a:ext uri="{FF2B5EF4-FFF2-40B4-BE49-F238E27FC236}">
                <a16:creationId xmlns:a16="http://schemas.microsoft.com/office/drawing/2014/main" id="{1CE210F5-E990-43AE-A0B2-6E528E01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/>
          <a:srcRect t="7500" b="9334"/>
          <a:stretch>
            <a:fillRect/>
          </a:stretch>
        </p:blipFill>
        <p:spPr bwMode="auto">
          <a:xfrm>
            <a:off x="2170114" y="4254500"/>
            <a:ext cx="261937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D4853987-CB43-4A78-93B6-86DCF2AE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909888" y="4721225"/>
            <a:ext cx="265112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D0DA7141-64BE-403C-9E7F-8C426155F46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168651" y="4954588"/>
            <a:ext cx="239713" cy="215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8" name="Picture 12">
            <a:extLst>
              <a:ext uri="{FF2B5EF4-FFF2-40B4-BE49-F238E27FC236}">
                <a16:creationId xmlns:a16="http://schemas.microsoft.com/office/drawing/2014/main" id="{CFD42044-DD5F-4E68-9EC3-B5EDDC35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746375" y="4254500"/>
            <a:ext cx="222250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17">
            <a:extLst>
              <a:ext uri="{FF2B5EF4-FFF2-40B4-BE49-F238E27FC236}">
                <a16:creationId xmlns:a16="http://schemas.microsoft.com/office/drawing/2014/main" id="{C20D6C67-E360-487F-8FB5-3D0A4192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90851" y="4254500"/>
            <a:ext cx="265113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">
            <a:extLst>
              <a:ext uri="{FF2B5EF4-FFF2-40B4-BE49-F238E27FC236}">
                <a16:creationId xmlns:a16="http://schemas.microsoft.com/office/drawing/2014/main" id="{C813857F-7175-443E-B730-601C23B2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2505075" y="4956175"/>
            <a:ext cx="306388" cy="215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矩形 110">
            <a:extLst>
              <a:ext uri="{FF2B5EF4-FFF2-40B4-BE49-F238E27FC236}">
                <a16:creationId xmlns:a16="http://schemas.microsoft.com/office/drawing/2014/main" id="{ACA6A09E-881F-4757-982B-84B43899317E}"/>
              </a:ext>
            </a:extLst>
          </p:cNvPr>
          <p:cNvSpPr/>
          <p:nvPr/>
        </p:nvSpPr>
        <p:spPr>
          <a:xfrm>
            <a:off x="2144713" y="4230689"/>
            <a:ext cx="1300162" cy="960437"/>
          </a:xfrm>
          <a:prstGeom prst="rect">
            <a:avLst/>
          </a:prstGeom>
          <a:noFill/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0430272-EABF-459D-B266-161DA1148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251" y="9673"/>
            <a:ext cx="12229251" cy="404664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00000"/>
                </a:solidFill>
              </a:rPr>
              <a:t>候选场地位置示意图（城市地图）  </a:t>
            </a:r>
            <a:endParaRPr lang="zh-CN" altLang="en-US" dirty="0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ED765F7-04FB-4A89-AEEF-FB42170288CF}"/>
              </a:ext>
            </a:extLst>
          </p:cNvPr>
          <p:cNvSpPr/>
          <p:nvPr/>
        </p:nvSpPr>
        <p:spPr>
          <a:xfrm>
            <a:off x="8967789" y="2438401"/>
            <a:ext cx="403225" cy="217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zh-CN" altLang="en-US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1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km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 descr="e51bd918dc0193b9c0c306e21592498">
            <a:extLst>
              <a:ext uri="{FF2B5EF4-FFF2-40B4-BE49-F238E27FC236}">
                <a16:creationId xmlns:a16="http://schemas.microsoft.com/office/drawing/2014/main" id="{7E9E302D-AE8D-4C56-A9F9-FA94E6C6BBA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r="37666" b="-1866"/>
          <a:stretch>
            <a:fillRect/>
          </a:stretch>
        </p:blipFill>
        <p:spPr bwMode="auto">
          <a:xfrm>
            <a:off x="1703389" y="730251"/>
            <a:ext cx="5621337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奥迪">
            <a:extLst>
              <a:ext uri="{FF2B5EF4-FFF2-40B4-BE49-F238E27FC236}">
                <a16:creationId xmlns:a16="http://schemas.microsoft.com/office/drawing/2014/main" id="{70E2B19F-A70D-4A16-A849-8C15A24ACF3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1" y="1590675"/>
            <a:ext cx="214313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1" descr="图片1">
            <a:extLst>
              <a:ext uri="{FF2B5EF4-FFF2-40B4-BE49-F238E27FC236}">
                <a16:creationId xmlns:a16="http://schemas.microsoft.com/office/drawing/2014/main" id="{613993F7-65A3-4883-B3B1-8468E0A4B33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3117850"/>
            <a:ext cx="2127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比亚迪">
            <a:extLst>
              <a:ext uri="{FF2B5EF4-FFF2-40B4-BE49-F238E27FC236}">
                <a16:creationId xmlns:a16="http://schemas.microsoft.com/office/drawing/2014/main" id="{6424AF13-EB65-4B8E-BC9E-82AC3FF693F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5040313"/>
            <a:ext cx="230188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6" descr="福特">
            <a:extLst>
              <a:ext uri="{FF2B5EF4-FFF2-40B4-BE49-F238E27FC236}">
                <a16:creationId xmlns:a16="http://schemas.microsoft.com/office/drawing/2014/main" id="{5AFBE0A0-6A0E-4F3F-B52A-C8A6222F684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287464"/>
            <a:ext cx="2635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9" descr="凌志">
            <a:extLst>
              <a:ext uri="{FF2B5EF4-FFF2-40B4-BE49-F238E27FC236}">
                <a16:creationId xmlns:a16="http://schemas.microsoft.com/office/drawing/2014/main" id="{0FD85335-A620-463E-B16A-6F2488259A2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87564"/>
            <a:ext cx="2111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0" descr="binli">
            <a:extLst>
              <a:ext uri="{FF2B5EF4-FFF2-40B4-BE49-F238E27FC236}">
                <a16:creationId xmlns:a16="http://schemas.microsoft.com/office/drawing/2014/main" id="{977CB208-11DF-4335-8481-8144BCB4172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423989"/>
            <a:ext cx="21748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2" descr="7d6ae6db46e2654607a039366e0b66c0">
            <a:extLst>
              <a:ext uri="{FF2B5EF4-FFF2-40B4-BE49-F238E27FC236}">
                <a16:creationId xmlns:a16="http://schemas.microsoft.com/office/drawing/2014/main" id="{B73F3840-0E5B-406C-9FAA-EBC6834B6AF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1" y="1522414"/>
            <a:ext cx="1746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7" descr="奔驰">
            <a:extLst>
              <a:ext uri="{FF2B5EF4-FFF2-40B4-BE49-F238E27FC236}">
                <a16:creationId xmlns:a16="http://schemas.microsoft.com/office/drawing/2014/main" id="{74F75815-557D-4D15-B4DC-8E43091D736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5211764"/>
            <a:ext cx="16986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图片 2">
            <a:extLst>
              <a:ext uri="{FF2B5EF4-FFF2-40B4-BE49-F238E27FC236}">
                <a16:creationId xmlns:a16="http://schemas.microsoft.com/office/drawing/2014/main" id="{ECCAA3D8-B311-441C-B9EE-E82BCF2F9C5E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1479551"/>
            <a:ext cx="185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6" descr="大众">
            <a:extLst>
              <a:ext uri="{FF2B5EF4-FFF2-40B4-BE49-F238E27FC236}">
                <a16:creationId xmlns:a16="http://schemas.microsoft.com/office/drawing/2014/main" id="{FC1CE367-3DF9-45D2-86EE-AEF9DD811FF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1960564"/>
            <a:ext cx="182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0" descr="11 - 马莎拉蒂">
            <a:extLst>
              <a:ext uri="{FF2B5EF4-FFF2-40B4-BE49-F238E27FC236}">
                <a16:creationId xmlns:a16="http://schemas.microsoft.com/office/drawing/2014/main" id="{40DB700E-1A90-4E5A-80D8-8AE821AF2D40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9" y="1836739"/>
            <a:ext cx="1285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图片 1">
            <a:extLst>
              <a:ext uri="{FF2B5EF4-FFF2-40B4-BE49-F238E27FC236}">
                <a16:creationId xmlns:a16="http://schemas.microsoft.com/office/drawing/2014/main" id="{5A1B2E69-E75E-44AB-90B8-87DE1AA3D656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41" t="15640" b="21281"/>
          <a:stretch>
            <a:fillRect/>
          </a:stretch>
        </p:blipFill>
        <p:spPr bwMode="auto">
          <a:xfrm>
            <a:off x="6035675" y="2284414"/>
            <a:ext cx="31115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35" descr="5 - 大众[一汽大众]">
            <a:extLst>
              <a:ext uri="{FF2B5EF4-FFF2-40B4-BE49-F238E27FC236}">
                <a16:creationId xmlns:a16="http://schemas.microsoft.com/office/drawing/2014/main" id="{A0E42AFB-69E0-45A8-A768-1C8B95C6BF2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6" y="1858963"/>
            <a:ext cx="3857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图片 16" descr="d8c3b949b1aff83cfda834a796dccab">
            <a:extLst>
              <a:ext uri="{FF2B5EF4-FFF2-40B4-BE49-F238E27FC236}">
                <a16:creationId xmlns:a16="http://schemas.microsoft.com/office/drawing/2014/main" id="{4C3BF529-8DEF-4096-B963-09D1E93ABB91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4" y="2101850"/>
            <a:ext cx="24288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46" descr="大众">
            <a:extLst>
              <a:ext uri="{FF2B5EF4-FFF2-40B4-BE49-F238E27FC236}">
                <a16:creationId xmlns:a16="http://schemas.microsoft.com/office/drawing/2014/main" id="{38D93AC9-39EC-4C76-AC13-1BEB6487274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9" y="2616201"/>
            <a:ext cx="1809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40" descr="沃尔沃">
            <a:extLst>
              <a:ext uri="{FF2B5EF4-FFF2-40B4-BE49-F238E27FC236}">
                <a16:creationId xmlns:a16="http://schemas.microsoft.com/office/drawing/2014/main" id="{7B083963-C544-47CB-9335-17E10919903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851151"/>
            <a:ext cx="206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图片 2">
            <a:extLst>
              <a:ext uri="{FF2B5EF4-FFF2-40B4-BE49-F238E27FC236}">
                <a16:creationId xmlns:a16="http://schemas.microsoft.com/office/drawing/2014/main" id="{B1842559-C195-48CC-9C92-0C6BBA8CF65A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1890713"/>
            <a:ext cx="177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图片 20" descr="b66f5103bea7f73446de0279536a29f">
            <a:extLst>
              <a:ext uri="{FF2B5EF4-FFF2-40B4-BE49-F238E27FC236}">
                <a16:creationId xmlns:a16="http://schemas.microsoft.com/office/drawing/2014/main" id="{4197BA45-799E-456D-8703-479337813BEE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4" y="1730375"/>
            <a:ext cx="2635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64" descr="别克">
            <a:extLst>
              <a:ext uri="{FF2B5EF4-FFF2-40B4-BE49-F238E27FC236}">
                <a16:creationId xmlns:a16="http://schemas.microsoft.com/office/drawing/2014/main" id="{441F1117-8058-40D0-8CDC-1B421134148C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6" y="4037013"/>
            <a:ext cx="2587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97">
            <a:extLst>
              <a:ext uri="{FF2B5EF4-FFF2-40B4-BE49-F238E27FC236}">
                <a16:creationId xmlns:a16="http://schemas.microsoft.com/office/drawing/2014/main" id="{7DE9ED0F-E1ED-4423-8A2B-1BFBC8D15B8D}"/>
              </a:ext>
            </a:extLst>
          </p:cNvPr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4398964"/>
            <a:ext cx="1698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图片 23" descr="1d20f6861a3e2485ad25d344e5b2946">
            <a:extLst>
              <a:ext uri="{FF2B5EF4-FFF2-40B4-BE49-F238E27FC236}">
                <a16:creationId xmlns:a16="http://schemas.microsoft.com/office/drawing/2014/main" id="{75E4B016-3150-4919-B87F-71F721297CD9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5414963"/>
            <a:ext cx="3270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80">
            <a:extLst>
              <a:ext uri="{FF2B5EF4-FFF2-40B4-BE49-F238E27FC236}">
                <a16:creationId xmlns:a16="http://schemas.microsoft.com/office/drawing/2014/main" id="{9C96B927-A2F9-46BD-8940-A4CAC511D4B6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4311651"/>
            <a:ext cx="1651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图片 25" descr="b45535bb9ea365708c312a77e2b4d2b">
            <a:extLst>
              <a:ext uri="{FF2B5EF4-FFF2-40B4-BE49-F238E27FC236}">
                <a16:creationId xmlns:a16="http://schemas.microsoft.com/office/drawing/2014/main" id="{45F385D6-B370-4845-810C-5EC05A049579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319588"/>
            <a:ext cx="190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97">
            <a:extLst>
              <a:ext uri="{FF2B5EF4-FFF2-40B4-BE49-F238E27FC236}">
                <a16:creationId xmlns:a16="http://schemas.microsoft.com/office/drawing/2014/main" id="{289C8791-7900-4A27-AC88-1F05C655E864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4" y="4770438"/>
            <a:ext cx="200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68" descr="英菲尼迪">
            <a:extLst>
              <a:ext uri="{FF2B5EF4-FFF2-40B4-BE49-F238E27FC236}">
                <a16:creationId xmlns:a16="http://schemas.microsoft.com/office/drawing/2014/main" id="{3CD70B95-0332-468D-879B-5EC483AC3A97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6" y="1274763"/>
            <a:ext cx="2460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图片 1">
            <a:extLst>
              <a:ext uri="{FF2B5EF4-FFF2-40B4-BE49-F238E27FC236}">
                <a16:creationId xmlns:a16="http://schemas.microsoft.com/office/drawing/2014/main" id="{E76E4DE0-FE74-4F97-A756-8EBC6868F473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5035551"/>
            <a:ext cx="160338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图片 3">
            <a:extLst>
              <a:ext uri="{FF2B5EF4-FFF2-40B4-BE49-F238E27FC236}">
                <a16:creationId xmlns:a16="http://schemas.microsoft.com/office/drawing/2014/main" id="{77E5AA84-6A7B-47AE-B731-76506DB65428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4783138"/>
            <a:ext cx="244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27" descr="凯迪拉克">
            <a:extLst>
              <a:ext uri="{FF2B5EF4-FFF2-40B4-BE49-F238E27FC236}">
                <a16:creationId xmlns:a16="http://schemas.microsoft.com/office/drawing/2014/main" id="{91A296AC-B8DB-4086-8360-9A3084F7EA9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1" y="3903663"/>
            <a:ext cx="2127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图片 4">
            <a:extLst>
              <a:ext uri="{FF2B5EF4-FFF2-40B4-BE49-F238E27FC236}">
                <a16:creationId xmlns:a16="http://schemas.microsoft.com/office/drawing/2014/main" id="{BDF11C18-7DB1-4555-A5B4-1ECE298F9E4B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4614864"/>
            <a:ext cx="330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图片 36" descr="db7c47ae9e182e42e70d15667213b82">
            <a:extLst>
              <a:ext uri="{FF2B5EF4-FFF2-40B4-BE49-F238E27FC236}">
                <a16:creationId xmlns:a16="http://schemas.microsoft.com/office/drawing/2014/main" id="{6943AD76-2D5B-48BE-816E-B6572CC81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446339"/>
            <a:ext cx="277812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106">
            <a:extLst>
              <a:ext uri="{FF2B5EF4-FFF2-40B4-BE49-F238E27FC236}">
                <a16:creationId xmlns:a16="http://schemas.microsoft.com/office/drawing/2014/main" id="{B1AC0C99-31EC-4F89-9519-097288682F3C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5035550"/>
            <a:ext cx="21748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113">
            <a:extLst>
              <a:ext uri="{FF2B5EF4-FFF2-40B4-BE49-F238E27FC236}">
                <a16:creationId xmlns:a16="http://schemas.microsoft.com/office/drawing/2014/main" id="{5AC42AF1-ED7C-425D-82F9-8BE2A09E21D8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4100513"/>
            <a:ext cx="2841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图片 3">
            <a:extLst>
              <a:ext uri="{FF2B5EF4-FFF2-40B4-BE49-F238E27FC236}">
                <a16:creationId xmlns:a16="http://schemas.microsoft.com/office/drawing/2014/main" id="{12C74750-AB69-4800-9631-15857BC2083A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1" y="4157664"/>
            <a:ext cx="24447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105">
            <a:extLst>
              <a:ext uri="{FF2B5EF4-FFF2-40B4-BE49-F238E27FC236}">
                <a16:creationId xmlns:a16="http://schemas.microsoft.com/office/drawing/2014/main" id="{E40CDB92-5416-4704-99F2-AACC8EC8ABA8}"/>
              </a:ext>
            </a:extLst>
          </p:cNvPr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4805364"/>
            <a:ext cx="2222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6CF8E745-010E-4406-8A2C-6D3897E9D2BE}"/>
              </a:ext>
            </a:extLst>
          </p:cNvPr>
          <p:cNvGraphicFramePr/>
          <p:nvPr>
            <p:custDataLst>
              <p:tags r:id="rId35"/>
            </p:custDataLst>
          </p:nvPr>
        </p:nvGraphicFramePr>
        <p:xfrm>
          <a:off x="7434263" y="846138"/>
          <a:ext cx="3105150" cy="553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候选场地地址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XXXXXXXX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251428"/>
                  </a:ext>
                </a:extLst>
              </a:tr>
              <a:tr h="63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kumimoji="1"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所属汽车城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8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商圈规模排名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29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场地优势</a:t>
                      </a: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1"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周边品牌、环境（商圈、居民区）优势等</a:t>
                      </a:r>
                      <a:endParaRPr kumimoji="1"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1"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门店位置优势说明</a:t>
                      </a:r>
                      <a:endParaRPr kumimoji="1"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77800" indent="-177800" algn="l">
                        <a:lnSpc>
                          <a:spcPct val="120000"/>
                        </a:lnSpc>
                        <a:buFont typeface="+mj-lt"/>
                        <a:buAutoNum type="arabicPeriod"/>
                      </a:pPr>
                      <a:r>
                        <a:rPr kumimoji="1"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交通情况</a:t>
                      </a:r>
                      <a:endParaRPr kumimoji="1"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177800" indent="-177800" algn="l">
                        <a:lnSpc>
                          <a:spcPct val="120000"/>
                        </a:lnSpc>
                        <a:buFont typeface="+mj-lt"/>
                        <a:buAutoNum type="arabicPeriod"/>
                      </a:pPr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其他选择理由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649951"/>
                  </a:ext>
                </a:extLst>
              </a:tr>
            </a:tbl>
          </a:graphicData>
        </a:graphic>
      </p:graphicFrame>
      <p:sp>
        <p:nvSpPr>
          <p:cNvPr id="6199" name="箭头: 左右 38">
            <a:extLst>
              <a:ext uri="{FF2B5EF4-FFF2-40B4-BE49-F238E27FC236}">
                <a16:creationId xmlns:a16="http://schemas.microsoft.com/office/drawing/2014/main" id="{8D8EC20E-0ED1-4C92-A209-7018A4090281}"/>
              </a:ext>
            </a:extLst>
          </p:cNvPr>
          <p:cNvSpPr>
            <a:spLocks noChangeArrowheads="1"/>
          </p:cNvSpPr>
          <p:nvPr/>
        </p:nvSpPr>
        <p:spPr bwMode="auto">
          <a:xfrm rot="20229745">
            <a:off x="1860551" y="2449514"/>
            <a:ext cx="2098675" cy="422275"/>
          </a:xfrm>
          <a:prstGeom prst="leftRightArrow">
            <a:avLst>
              <a:gd name="adj1" fmla="val 50000"/>
              <a:gd name="adj2" fmla="val 5009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 type="diamond" w="lg" len="lg"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长江西路（双向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车道）</a:t>
            </a:r>
          </a:p>
        </p:txBody>
      </p:sp>
      <p:sp>
        <p:nvSpPr>
          <p:cNvPr id="6200" name="箭头: 左右 39">
            <a:extLst>
              <a:ext uri="{FF2B5EF4-FFF2-40B4-BE49-F238E27FC236}">
                <a16:creationId xmlns:a16="http://schemas.microsoft.com/office/drawing/2014/main" id="{17B9AA98-A839-4C35-A15E-28B0F711FB2D}"/>
              </a:ext>
            </a:extLst>
          </p:cNvPr>
          <p:cNvSpPr>
            <a:spLocks noChangeArrowheads="1"/>
          </p:cNvSpPr>
          <p:nvPr/>
        </p:nvSpPr>
        <p:spPr bwMode="auto">
          <a:xfrm rot="16044194">
            <a:off x="5240339" y="4284664"/>
            <a:ext cx="2098675" cy="422275"/>
          </a:xfrm>
          <a:prstGeom prst="leftRightArrow">
            <a:avLst>
              <a:gd name="adj1" fmla="val 50000"/>
              <a:gd name="adj2" fmla="val 5009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 type="diamond" w="lg" len="lg"/>
                <a:tailEnd/>
              </a14:hiddenLine>
            </a:ext>
          </a:extLst>
        </p:spPr>
        <p:txBody>
          <a:bodyPr vert="eaVert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江杨西路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双向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车道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593CD0C-CD19-418E-AD8D-FA2D88363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251" y="1812"/>
            <a:ext cx="12229251" cy="404664"/>
          </a:xfrm>
        </p:spPr>
        <p:txBody>
          <a:bodyPr>
            <a:normAutofit/>
          </a:bodyPr>
          <a:lstStyle/>
          <a:p>
            <a:r>
              <a:rPr lang="zh-CN" altLang="zh-CN" b="1" dirty="0">
                <a:solidFill>
                  <a:srgbClr val="000000"/>
                </a:solidFill>
              </a:rPr>
              <a:t>商圈分布图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>
            <a:extLst>
              <a:ext uri="{FF2B5EF4-FFF2-40B4-BE49-F238E27FC236}">
                <a16:creationId xmlns:a16="http://schemas.microsoft.com/office/drawing/2014/main" id="{FA24B553-E245-4540-9A10-B05D2C32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568324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1" name="图片 1" descr="111">
            <a:extLst>
              <a:ext uri="{FF2B5EF4-FFF2-40B4-BE49-F238E27FC236}">
                <a16:creationId xmlns:a16="http://schemas.microsoft.com/office/drawing/2014/main" id="{9374C9DE-2C5C-4506-AAD5-3832A77D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765175"/>
            <a:ext cx="67183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2">
            <a:extLst>
              <a:ext uri="{FF2B5EF4-FFF2-40B4-BE49-F238E27FC236}">
                <a16:creationId xmlns:a16="http://schemas.microsoft.com/office/drawing/2014/main" id="{32E2AC8C-D5BA-437A-ADAA-91CDB89F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860800"/>
            <a:ext cx="65055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4">
            <a:extLst>
              <a:ext uri="{FF2B5EF4-FFF2-40B4-BE49-F238E27FC236}">
                <a16:creationId xmlns:a16="http://schemas.microsoft.com/office/drawing/2014/main" id="{5AEDECB9-3D41-442A-911E-A7F8B5BE34FA}"/>
              </a:ext>
            </a:extLst>
          </p:cNvPr>
          <p:cNvSpPr/>
          <p:nvPr/>
        </p:nvSpPr>
        <p:spPr>
          <a:xfrm>
            <a:off x="5880100" y="1284288"/>
            <a:ext cx="1403350" cy="774700"/>
          </a:xfrm>
          <a:prstGeom prst="wedgeRoundRectCallout">
            <a:avLst>
              <a:gd name="adj1" fmla="val -44388"/>
              <a:gd name="adj2" fmla="val 114182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174" name="文本框 5">
            <a:extLst>
              <a:ext uri="{FF2B5EF4-FFF2-40B4-BE49-F238E27FC236}">
                <a16:creationId xmlns:a16="http://schemas.microsoft.com/office/drawing/2014/main" id="{23BEC86E-3C40-46A2-8D45-D2C7985FE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6" y="1404938"/>
            <a:ext cx="15986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/>
              <a:t>候选场地：开间17米，深度60米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8982004-D006-4CCA-AF59-21DA51742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251" y="32693"/>
            <a:ext cx="12229251" cy="404664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000000"/>
                </a:solidFill>
              </a:rPr>
              <a:t>场地位置示意图  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图片 1">
            <a:extLst>
              <a:ext uri="{FF2B5EF4-FFF2-40B4-BE49-F238E27FC236}">
                <a16:creationId xmlns:a16="http://schemas.microsoft.com/office/drawing/2014/main" id="{07657B8C-D6AC-4CDC-9B18-0AAD55003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1" y="1100138"/>
            <a:ext cx="38512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图片 6">
            <a:extLst>
              <a:ext uri="{FF2B5EF4-FFF2-40B4-BE49-F238E27FC236}">
                <a16:creationId xmlns:a16="http://schemas.microsoft.com/office/drawing/2014/main" id="{DFF30137-717C-4285-B0AA-DD0CE24F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9" y="4476750"/>
            <a:ext cx="292417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C4B4782-7CA1-40B0-A65A-AAF42B42EEFD}"/>
              </a:ext>
            </a:extLst>
          </p:cNvPr>
          <p:cNvCxnSpPr>
            <a:cxnSpLocks/>
          </p:cNvCxnSpPr>
          <p:nvPr/>
        </p:nvCxnSpPr>
        <p:spPr>
          <a:xfrm>
            <a:off x="7808913" y="3516313"/>
            <a:ext cx="6350" cy="812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文本框 4">
            <a:extLst>
              <a:ext uri="{FF2B5EF4-FFF2-40B4-BE49-F238E27FC236}">
                <a16:creationId xmlns:a16="http://schemas.microsoft.com/office/drawing/2014/main" id="{BAD7DB95-8270-40CC-A746-469FEF781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14" y="3813176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/>
              <a:t>17m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2365AE0-ADF0-4A46-AAD0-C0BF9B4DC8DB}"/>
              </a:ext>
            </a:extLst>
          </p:cNvPr>
          <p:cNvCxnSpPr>
            <a:cxnSpLocks/>
          </p:cNvCxnSpPr>
          <p:nvPr/>
        </p:nvCxnSpPr>
        <p:spPr>
          <a:xfrm>
            <a:off x="5503863" y="4414838"/>
            <a:ext cx="2209800" cy="174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文本框 6">
            <a:extLst>
              <a:ext uri="{FF2B5EF4-FFF2-40B4-BE49-F238E27FC236}">
                <a16:creationId xmlns:a16="http://schemas.microsoft.com/office/drawing/2014/main" id="{CCF9BD2D-8F98-41C7-95CE-7F8F21F9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4368801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/>
              <a:t>60m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5FF8514-4969-4223-8A97-1C15A3048561}"/>
              </a:ext>
            </a:extLst>
          </p:cNvPr>
          <p:cNvCxnSpPr>
            <a:cxnSpLocks/>
          </p:cNvCxnSpPr>
          <p:nvPr/>
        </p:nvCxnSpPr>
        <p:spPr>
          <a:xfrm>
            <a:off x="8945564" y="4625976"/>
            <a:ext cx="9525" cy="187166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文本框 7">
            <a:extLst>
              <a:ext uri="{FF2B5EF4-FFF2-40B4-BE49-F238E27FC236}">
                <a16:creationId xmlns:a16="http://schemas.microsoft.com/office/drawing/2014/main" id="{6FD87859-8987-4915-B845-91B8D13D8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2689" y="5292726"/>
            <a:ext cx="82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/>
              <a:t>50m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F27A2D9-1FC7-4A3A-8209-2F6ABBF3B339}"/>
              </a:ext>
            </a:extLst>
          </p:cNvPr>
          <p:cNvCxnSpPr>
            <a:cxnSpLocks/>
          </p:cNvCxnSpPr>
          <p:nvPr/>
        </p:nvCxnSpPr>
        <p:spPr>
          <a:xfrm flipV="1">
            <a:off x="8201025" y="6586538"/>
            <a:ext cx="133508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文本框 9">
            <a:extLst>
              <a:ext uri="{FF2B5EF4-FFF2-40B4-BE49-F238E27FC236}">
                <a16:creationId xmlns:a16="http://schemas.microsoft.com/office/drawing/2014/main" id="{70F15428-D40B-46C4-A886-99A7089F4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6542089"/>
            <a:ext cx="903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/>
              <a:t>20m</a:t>
            </a:r>
          </a:p>
        </p:txBody>
      </p:sp>
      <p:grpSp>
        <p:nvGrpSpPr>
          <p:cNvPr id="8205" name="组合 12">
            <a:extLst>
              <a:ext uri="{FF2B5EF4-FFF2-40B4-BE49-F238E27FC236}">
                <a16:creationId xmlns:a16="http://schemas.microsoft.com/office/drawing/2014/main" id="{E312DF26-26F8-4484-9939-24D08F71FB88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801688"/>
            <a:ext cx="3006725" cy="5854700"/>
            <a:chOff x="9395965" y="1433978"/>
            <a:chExt cx="2480112" cy="4829686"/>
          </a:xfrm>
        </p:grpSpPr>
        <p:grpSp>
          <p:nvGrpSpPr>
            <p:cNvPr id="8209" name="组合 13">
              <a:extLst>
                <a:ext uri="{FF2B5EF4-FFF2-40B4-BE49-F238E27FC236}">
                  <a16:creationId xmlns:a16="http://schemas.microsoft.com/office/drawing/2014/main" id="{D5D421C9-1707-4BD7-93EE-7B5DC2F1E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95965" y="1433978"/>
              <a:ext cx="2404871" cy="4829686"/>
              <a:chOff x="8242861" y="582161"/>
              <a:chExt cx="2998197" cy="6021257"/>
            </a:xfrm>
          </p:grpSpPr>
          <p:pic>
            <p:nvPicPr>
              <p:cNvPr id="8212" name="图片 16">
                <a:extLst>
                  <a:ext uri="{FF2B5EF4-FFF2-40B4-BE49-F238E27FC236}">
                    <a16:creationId xmlns:a16="http://schemas.microsoft.com/office/drawing/2014/main" id="{0FA41763-A53B-4557-9991-AA7D524339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6875097" y="2237458"/>
                <a:ext cx="6021257" cy="2710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F260FB4-202A-4B91-8A76-E221C6DD3F9F}"/>
                  </a:ext>
                </a:extLst>
              </p:cNvPr>
              <p:cNvSpPr/>
              <p:nvPr/>
            </p:nvSpPr>
            <p:spPr>
              <a:xfrm>
                <a:off x="9096672" y="1107878"/>
                <a:ext cx="1952499" cy="2888178"/>
              </a:xfrm>
              <a:prstGeom prst="rect">
                <a:avLst/>
              </a:prstGeom>
              <a:solidFill>
                <a:srgbClr val="0070C0">
                  <a:alpha val="21961"/>
                </a:srgbClr>
              </a:solidFill>
              <a:ln>
                <a:solidFill>
                  <a:srgbClr val="0000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9C8020BB-6397-4876-A05F-D9E5668E4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6672" y="1031143"/>
                <a:ext cx="195249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15" name="文本框 19">
                <a:extLst>
                  <a:ext uri="{FF2B5EF4-FFF2-40B4-BE49-F238E27FC236}">
                    <a16:creationId xmlns:a16="http://schemas.microsoft.com/office/drawing/2014/main" id="{0EE347FE-9734-4F5F-B06A-18FBF7F42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59811" y="792507"/>
                <a:ext cx="896948" cy="23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9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32m</a:t>
                </a:r>
                <a:endParaRPr lang="zh-CN" altLang="en-US" sz="9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16" name="文本框 20">
                <a:extLst>
                  <a:ext uri="{FF2B5EF4-FFF2-40B4-BE49-F238E27FC236}">
                    <a16:creationId xmlns:a16="http://schemas.microsoft.com/office/drawing/2014/main" id="{EC95A4CA-FD0E-4D61-81B5-3F8BE833C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77722" y="1885561"/>
                <a:ext cx="1158761" cy="23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9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30m</a:t>
                </a:r>
                <a:endParaRPr lang="zh-CN" altLang="en-US" sz="9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754299A-2494-4768-AD76-125BC0818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256" y="1124205"/>
                <a:ext cx="0" cy="179919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521E545-38EF-4F86-8AB9-018DAF75CC60}"/>
                  </a:ext>
                </a:extLst>
              </p:cNvPr>
              <p:cNvSpPr/>
              <p:nvPr/>
            </p:nvSpPr>
            <p:spPr>
              <a:xfrm>
                <a:off x="9096672" y="4027078"/>
                <a:ext cx="1952499" cy="1960826"/>
              </a:xfrm>
              <a:prstGeom prst="rect">
                <a:avLst/>
              </a:prstGeom>
              <a:solidFill>
                <a:srgbClr val="FF0000">
                  <a:alpha val="21961"/>
                </a:srgbClr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1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0BA4FFA-2D2E-419C-B9B0-C82B987F631C}"/>
                  </a:ext>
                </a:extLst>
              </p:cNvPr>
              <p:cNvSpPr/>
              <p:nvPr/>
            </p:nvSpPr>
            <p:spPr>
              <a:xfrm>
                <a:off x="9774169" y="5161777"/>
                <a:ext cx="558323" cy="315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展厅</a:t>
                </a: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59B2F4F-CAB9-4F2C-87C5-7327ECB0ED51}"/>
                  </a:ext>
                </a:extLst>
              </p:cNvPr>
              <p:cNvSpPr/>
              <p:nvPr/>
            </p:nvSpPr>
            <p:spPr>
              <a:xfrm>
                <a:off x="9419912" y="2366660"/>
                <a:ext cx="1297856" cy="316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广本机修车间</a:t>
                </a:r>
                <a:endParaRPr lang="zh-CN" altLang="en-US" sz="1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8AB040D-000F-4E07-8374-E8E761783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256" y="3996056"/>
                <a:ext cx="0" cy="19918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22" name="文本框 29">
                <a:extLst>
                  <a:ext uri="{FF2B5EF4-FFF2-40B4-BE49-F238E27FC236}">
                    <a16:creationId xmlns:a16="http://schemas.microsoft.com/office/drawing/2014/main" id="{343A723A-BBD3-4164-B8AD-7BA0CCF30B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2861" y="5532263"/>
                <a:ext cx="1158761" cy="23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9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32.42m</a:t>
                </a:r>
                <a:endParaRPr lang="zh-CN" altLang="en-US" sz="9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6C088620-0446-4A2B-9F75-8B0B2C562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6672" y="6219742"/>
                <a:ext cx="195249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24" name="文本框 31">
                <a:extLst>
                  <a:ext uri="{FF2B5EF4-FFF2-40B4-BE49-F238E27FC236}">
                    <a16:creationId xmlns:a16="http://schemas.microsoft.com/office/drawing/2014/main" id="{6FA11B0F-C310-41A8-B9C4-277C776BB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59811" y="6190170"/>
                <a:ext cx="896946" cy="23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900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32m</a:t>
                </a:r>
                <a:endParaRPr lang="zh-CN" altLang="en-US" sz="9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10" name="文本框 14">
              <a:extLst>
                <a:ext uri="{FF2B5EF4-FFF2-40B4-BE49-F238E27FC236}">
                  <a16:creationId xmlns:a16="http://schemas.microsoft.com/office/drawing/2014/main" id="{1F697593-53FB-4D59-81C7-65A9C1117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2722" y="2446684"/>
              <a:ext cx="1024311" cy="215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960m</a:t>
              </a:r>
              <a:r>
                <a:rPr lang="en-US" altLang="zh-CN" sz="1100" b="1" baseline="30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100" b="1" baseline="30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11" name="文本框 15">
              <a:extLst>
                <a:ext uri="{FF2B5EF4-FFF2-40B4-BE49-F238E27FC236}">
                  <a16:creationId xmlns:a16="http://schemas.microsoft.com/office/drawing/2014/main" id="{8DFE7DEA-4285-481A-8FDB-8410AB999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9365" y="5345756"/>
              <a:ext cx="1276712" cy="215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1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960m</a:t>
              </a:r>
              <a:r>
                <a:rPr lang="en-US" altLang="zh-CN" sz="1100" b="1" baseline="30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100" b="1" baseline="30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374F2198-B157-4D88-AC10-57FA2B3B98AC}"/>
              </a:ext>
            </a:extLst>
          </p:cNvPr>
          <p:cNvSpPr/>
          <p:nvPr/>
        </p:nvSpPr>
        <p:spPr>
          <a:xfrm>
            <a:off x="4351338" y="2844800"/>
            <a:ext cx="747712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endParaRPr lang="zh-CN" altLang="en-US" sz="4400" b="1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61EAFB3-0724-4387-A566-9FBA71EDCF4B}"/>
              </a:ext>
            </a:extLst>
          </p:cNvPr>
          <p:cNvSpPr/>
          <p:nvPr/>
        </p:nvSpPr>
        <p:spPr>
          <a:xfrm>
            <a:off x="1717675" y="506414"/>
            <a:ext cx="16208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形式一：</a:t>
            </a:r>
            <a:endParaRPr lang="zh-CN" altLang="en-US" sz="2800" b="1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128713D-7E4F-48C4-820A-ED2028389230}"/>
              </a:ext>
            </a:extLst>
          </p:cNvPr>
          <p:cNvSpPr/>
          <p:nvPr/>
        </p:nvSpPr>
        <p:spPr>
          <a:xfrm>
            <a:off x="6169025" y="506414"/>
            <a:ext cx="16208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形式二：</a:t>
            </a:r>
            <a:endParaRPr lang="zh-CN" altLang="en-US" sz="28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559A63D-6BBB-4957-AD68-F4D3E84E1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251" y="16893"/>
            <a:ext cx="12229251" cy="404664"/>
          </a:xfrm>
        </p:spPr>
        <p:txBody>
          <a:bodyPr>
            <a:normAutofit/>
          </a:bodyPr>
          <a:lstStyle/>
          <a:p>
            <a:r>
              <a:rPr lang="zh-CN" altLang="en-US" b="1" dirty="0"/>
              <a:t>特约店候选场地平面图（参考模板） 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1813C46-15A0-4B47-847F-BC5DD6DA2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536573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0" name="AutoShape 7">
            <a:extLst>
              <a:ext uri="{FF2B5EF4-FFF2-40B4-BE49-F238E27FC236}">
                <a16:creationId xmlns:a16="http://schemas.microsoft.com/office/drawing/2014/main" id="{67DFB287-56EC-4217-A175-17DFEE15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92151"/>
            <a:ext cx="4043362" cy="360363"/>
          </a:xfrm>
          <a:prstGeom prst="wedgeRectCallout">
            <a:avLst>
              <a:gd name="adj1" fmla="val 22648"/>
              <a:gd name="adj2" fmla="val 100222"/>
            </a:avLst>
          </a:prstGeom>
          <a:solidFill>
            <a:srgbClr val="99FF99"/>
          </a:solidFill>
          <a:ln w="19050">
            <a:solidFill>
              <a:srgbClr val="339966"/>
            </a:solidFill>
            <a:miter lim="800000"/>
            <a:headEnd/>
            <a:tailEnd/>
          </a:ln>
        </p:spPr>
        <p:txBody>
          <a:bodyPr wrap="none" lIns="55879" tIns="27939" rIns="55879" bIns="27939" anchor="ctr"/>
          <a:lstStyle>
            <a:lvl1pPr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候选场地正面全景（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度拍摄）</a:t>
            </a:r>
          </a:p>
        </p:txBody>
      </p:sp>
      <p:pic>
        <p:nvPicPr>
          <p:cNvPr id="9221" name="图片 2">
            <a:extLst>
              <a:ext uri="{FF2B5EF4-FFF2-40B4-BE49-F238E27FC236}">
                <a16:creationId xmlns:a16="http://schemas.microsoft.com/office/drawing/2014/main" id="{29D60A05-EB55-4BAC-9020-46C9C635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18" y="4233070"/>
            <a:ext cx="875506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8">
            <a:extLst>
              <a:ext uri="{FF2B5EF4-FFF2-40B4-BE49-F238E27FC236}">
                <a16:creationId xmlns:a16="http://schemas.microsoft.com/office/drawing/2014/main" id="{E19056EB-8993-44EE-B21A-703DBA6D4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4" y="4125914"/>
            <a:ext cx="4403725" cy="339725"/>
          </a:xfrm>
          <a:prstGeom prst="wedgeRectCallout">
            <a:avLst>
              <a:gd name="adj1" fmla="val 22500"/>
              <a:gd name="adj2" fmla="val 103273"/>
            </a:avLst>
          </a:prstGeom>
          <a:solidFill>
            <a:srgbClr val="99FF99"/>
          </a:solidFill>
          <a:ln w="19050">
            <a:solidFill>
              <a:srgbClr val="339966"/>
            </a:solidFill>
            <a:miter lim="800000"/>
            <a:headEnd/>
            <a:tailEnd/>
          </a:ln>
        </p:spPr>
        <p:txBody>
          <a:bodyPr wrap="none" lIns="55879" tIns="27939" rIns="55879" bIns="27939" anchor="ctr" anchorCtr="1"/>
          <a:lstStyle>
            <a:lvl1pPr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558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55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候选场地对面全景（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度拍摄）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F46289F-627B-4347-A76C-6333CA22F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251" y="22449"/>
            <a:ext cx="12229251" cy="404664"/>
          </a:xfrm>
        </p:spPr>
        <p:txBody>
          <a:bodyPr>
            <a:normAutofit/>
          </a:bodyPr>
          <a:lstStyle/>
          <a:p>
            <a:r>
              <a:rPr lang="zh-CN" altLang="en-US" b="1" dirty="0"/>
              <a:t>候选场地图片（参考模板）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C0D46C-37CB-47D2-81F6-AE504E7C9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18" y="1281234"/>
            <a:ext cx="9103441" cy="2147766"/>
          </a:xfrm>
          <a:prstGeom prst="rect">
            <a:avLst/>
          </a:prstGeom>
        </p:spPr>
      </p:pic>
      <p:cxnSp>
        <p:nvCxnSpPr>
          <p:cNvPr id="9" name="直接连接符 18">
            <a:extLst>
              <a:ext uri="{FF2B5EF4-FFF2-40B4-BE49-F238E27FC236}">
                <a16:creationId xmlns:a16="http://schemas.microsoft.com/office/drawing/2014/main" id="{1226558D-49C5-4A29-9E9C-0595D7D0422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31134" y="1909610"/>
            <a:ext cx="0" cy="828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40">
            <a:extLst>
              <a:ext uri="{FF2B5EF4-FFF2-40B4-BE49-F238E27FC236}">
                <a16:creationId xmlns:a16="http://schemas.microsoft.com/office/drawing/2014/main" id="{522971B5-DD56-42FD-9E16-2964FC6506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7324" y="2040458"/>
            <a:ext cx="0" cy="697152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22">
            <a:extLst>
              <a:ext uri="{FF2B5EF4-FFF2-40B4-BE49-F238E27FC236}">
                <a16:creationId xmlns:a16="http://schemas.microsoft.com/office/drawing/2014/main" id="{DAF79440-0678-47C4-8FFB-A634BD286F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37626" y="2737610"/>
            <a:ext cx="199589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9702AA1-F841-4F18-A627-B162D9FCABFE}"/>
              </a:ext>
            </a:extLst>
          </p:cNvPr>
          <p:cNvSpPr txBox="1"/>
          <p:nvPr/>
        </p:nvSpPr>
        <p:spPr>
          <a:xfrm>
            <a:off x="5405643" y="2765471"/>
            <a:ext cx="45986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05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24m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3C55FB0-0F8E-4F9D-A29A-32375AB3D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00223"/>
              </p:ext>
            </p:extLst>
          </p:nvPr>
        </p:nvGraphicFramePr>
        <p:xfrm>
          <a:off x="372269" y="1079501"/>
          <a:ext cx="6321425" cy="5464176"/>
        </p:xfrm>
        <a:graphic>
          <a:graphicData uri="http://schemas.openxmlformats.org/drawingml/2006/table">
            <a:tbl>
              <a:tblPr/>
              <a:tblGrid>
                <a:gridCol w="1593444">
                  <a:extLst>
                    <a:ext uri="{9D8B030D-6E8A-4147-A177-3AD203B41FA5}">
                      <a16:colId xmlns:a16="http://schemas.microsoft.com/office/drawing/2014/main" val="2315050972"/>
                    </a:ext>
                  </a:extLst>
                </a:gridCol>
                <a:gridCol w="2058860">
                  <a:extLst>
                    <a:ext uri="{9D8B030D-6E8A-4147-A177-3AD203B41FA5}">
                      <a16:colId xmlns:a16="http://schemas.microsoft.com/office/drawing/2014/main" val="1114778426"/>
                    </a:ext>
                  </a:extLst>
                </a:gridCol>
                <a:gridCol w="837285">
                  <a:extLst>
                    <a:ext uri="{9D8B030D-6E8A-4147-A177-3AD203B41FA5}">
                      <a16:colId xmlns:a16="http://schemas.microsoft.com/office/drawing/2014/main" val="2293326562"/>
                    </a:ext>
                  </a:extLst>
                </a:gridCol>
                <a:gridCol w="1831836">
                  <a:extLst>
                    <a:ext uri="{9D8B030D-6E8A-4147-A177-3AD203B41FA5}">
                      <a16:colId xmlns:a16="http://schemas.microsoft.com/office/drawing/2014/main" val="1534173133"/>
                    </a:ext>
                  </a:extLst>
                </a:gridCol>
              </a:tblGrid>
              <a:tr h="4454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候选场地</a:t>
                      </a:r>
                      <a:r>
                        <a:rPr lang="en-US" altLang="zh-CN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面积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工位数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023667"/>
                  </a:ext>
                </a:extLst>
              </a:tr>
              <a:tr h="4454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可计入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483098"/>
                  </a:ext>
                </a:extLst>
              </a:tr>
              <a:tr h="51557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展厅面宽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</a:t>
                      </a:r>
                      <a:r>
                        <a:rPr lang="en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 m 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54103"/>
                  </a:ext>
                </a:extLst>
              </a:tr>
              <a:tr h="5155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展厅层高</a:t>
                      </a:r>
                      <a:endParaRPr lang="zh-CN" altLang="en-US" sz="1800" dirty="0"/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</a:t>
                      </a:r>
                      <a:r>
                        <a:rPr lang="en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 m 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849303"/>
                  </a:ext>
                </a:extLst>
              </a:tr>
              <a:tr h="53458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</a:pP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展厅总建筑面积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（客户体验面积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办公区，单位：㎡）</a:t>
                      </a:r>
                      <a:endParaRPr lang="zh-CN" altLang="en-US" sz="1000" dirty="0"/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XXXX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83586"/>
                  </a:ext>
                </a:extLst>
              </a:tr>
              <a:tr h="197977">
                <a:tc gridSpan="4">
                  <a:txBody>
                    <a:bodyPr/>
                    <a:lstStyle/>
                    <a:p>
                      <a:pPr algn="ctr" rtl="0" fontAlgn="ctr"/>
                      <a:endParaRPr lang="zh-CN" altLang="en-US" sz="8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zh-CN" altLang="en-US" sz="800" b="1" i="0" u="sng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309086"/>
                  </a:ext>
                </a:extLst>
              </a:tr>
              <a:tr h="515574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车间层高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</a:t>
                      </a:r>
                      <a:r>
                        <a:rPr lang="en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x m 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9693"/>
                  </a:ext>
                </a:extLst>
              </a:tr>
              <a:tr h="515574">
                <a:tc vMerge="1">
                  <a:txBody>
                    <a:bodyPr/>
                    <a:lstStyle/>
                    <a:p>
                      <a:pPr algn="ctr" rtl="0" fontAlgn="ctr"/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2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车间总建筑面积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（含零部件仓库，单位：㎡）</a:t>
                      </a:r>
                      <a:endParaRPr lang="zh-CN" altLang="en-US" sz="1000" dirty="0"/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XXXX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643552"/>
                  </a:ext>
                </a:extLst>
              </a:tr>
              <a:tr h="4772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工位数量（单位：个）</a:t>
                      </a:r>
                      <a:endParaRPr lang="zh-CN" altLang="en-US" sz="1800" dirty="0"/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机修车间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??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662259"/>
                  </a:ext>
                </a:extLst>
              </a:tr>
              <a:tr h="4772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钣喷车间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??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34546"/>
                  </a:ext>
                </a:extLst>
              </a:tr>
              <a:tr h="197977">
                <a:tc gridSpan="4">
                  <a:txBody>
                    <a:bodyPr/>
                    <a:lstStyle/>
                    <a:p>
                      <a:pPr algn="l" fontAlgn="b"/>
                      <a:endParaRPr lang="zh-CN" altLang="en-US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631" marR="5631" marT="5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31" marR="5631" marT="5632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29867"/>
                  </a:ext>
                </a:extLst>
              </a:tr>
              <a:tr h="62595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整体总建筑面积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</a:pP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展厅总建筑面积</a:t>
                      </a: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车间总建筑面积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（不含接车雨棚，单位：㎡）</a:t>
                      </a: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？？？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631" marR="5631" marT="563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67243"/>
                  </a:ext>
                </a:extLst>
              </a:tr>
            </a:tbl>
          </a:graphicData>
        </a:graphic>
      </p:graphicFrame>
      <p:sp>
        <p:nvSpPr>
          <p:cNvPr id="10303" name="矩形 9">
            <a:extLst>
              <a:ext uri="{FF2B5EF4-FFF2-40B4-BE49-F238E27FC236}">
                <a16:creationId xmlns:a16="http://schemas.microsoft.com/office/drawing/2014/main" id="{965F03AD-109F-4389-8329-1AF031F2B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0696"/>
            <a:ext cx="3898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候选场地面积</a:t>
            </a:r>
            <a:r>
              <a:rPr lang="en-US" altLang="zh-CN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工位数</a:t>
            </a:r>
            <a:endParaRPr lang="en-US" altLang="zh-CN" b="1" u="sng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04" name="Rectangle 2">
            <a:extLst>
              <a:ext uri="{FF2B5EF4-FFF2-40B4-BE49-F238E27FC236}">
                <a16:creationId xmlns:a16="http://schemas.microsoft.com/office/drawing/2014/main" id="{4C832468-03CC-48C3-928C-19F201CA7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6558BE0-2050-487C-81A9-A5F5296D2F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场地核心指标</a:t>
            </a:r>
            <a:endParaRPr lang="zh-CN" altLang="en-US" dirty="0"/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F9603A87-4940-4D11-955F-C5D739AA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794" y="470696"/>
            <a:ext cx="3898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候选场地其它信息</a:t>
            </a:r>
            <a:endParaRPr lang="en-US" altLang="zh-CN" b="1" u="sng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0D1E85A-316F-4E33-A0FB-87D627F0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82" y="1067595"/>
            <a:ext cx="5112000" cy="2561430"/>
          </a:xfrm>
          <a:prstGeom prst="rect">
            <a:avLst/>
          </a:prstGeom>
          <a:solidFill>
            <a:srgbClr val="3366FF"/>
          </a:solidFill>
          <a:ln w="19050">
            <a:solidFill>
              <a:srgbClr val="C0C0C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44145">
              <a:lnSpc>
                <a:spcPct val="150000"/>
              </a:lnSpc>
              <a:spcBef>
                <a:spcPct val="5000"/>
              </a:spcBef>
              <a:spcAft>
                <a:spcPct val="5000"/>
              </a:spcAft>
              <a:defRPr/>
            </a:pP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  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场地使用方式：自有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已租赁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意向租赁？</a:t>
            </a:r>
          </a:p>
          <a:p>
            <a:pPr marL="487045" indent="-342900">
              <a:lnSpc>
                <a:spcPct val="15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 startAt="2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候选场地所有者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</a:p>
          <a:p>
            <a:pPr marL="487045" indent="-342900">
              <a:lnSpc>
                <a:spcPct val="15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 startAt="2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土地性质：商业用地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/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工业用地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/XXX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baseline="30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87045" indent="-342900">
              <a:lnSpc>
                <a:spcPct val="15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 startAt="2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租赁价格：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 marL="487045" indent="-342900">
              <a:lnSpc>
                <a:spcPct val="150000"/>
              </a:lnSpc>
              <a:spcBef>
                <a:spcPct val="5000"/>
              </a:spcBef>
              <a:spcAft>
                <a:spcPct val="5000"/>
              </a:spcAft>
              <a:buFontTx/>
              <a:buAutoNum type="arabicPeriod" startAt="2"/>
              <a:defRPr/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使用期限：</a:t>
            </a:r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3093386C-926F-4043-9FA5-89EF23EC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97" y="858160"/>
            <a:ext cx="7494871" cy="18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95851AC-7094-4942-B7F6-F11D379D28D7}"/>
              </a:ext>
            </a:extLst>
          </p:cNvPr>
          <p:cNvCxnSpPr/>
          <p:nvPr/>
        </p:nvCxnSpPr>
        <p:spPr>
          <a:xfrm flipH="1">
            <a:off x="2150773" y="1320467"/>
            <a:ext cx="0" cy="10998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FB6E84B-8F4C-4205-BA3A-24519E30756E}"/>
              </a:ext>
            </a:extLst>
          </p:cNvPr>
          <p:cNvCxnSpPr>
            <a:cxnSpLocks/>
          </p:cNvCxnSpPr>
          <p:nvPr/>
        </p:nvCxnSpPr>
        <p:spPr>
          <a:xfrm>
            <a:off x="5023338" y="1181433"/>
            <a:ext cx="0" cy="1377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0E63425-F956-45B9-A379-E3CB33E8C1B0}"/>
              </a:ext>
            </a:extLst>
          </p:cNvPr>
          <p:cNvSpPr txBox="1"/>
          <p:nvPr/>
        </p:nvSpPr>
        <p:spPr>
          <a:xfrm>
            <a:off x="3411618" y="2321231"/>
            <a:ext cx="789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C61BBEB-8CD0-4D93-94EE-BA4A6FB7AED5}"/>
              </a:ext>
            </a:extLst>
          </p:cNvPr>
          <p:cNvCxnSpPr>
            <a:cxnSpLocks/>
          </p:cNvCxnSpPr>
          <p:nvPr/>
        </p:nvCxnSpPr>
        <p:spPr>
          <a:xfrm>
            <a:off x="2132094" y="2377548"/>
            <a:ext cx="289124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6239CEE5-0D67-4F1C-8108-ADE592702EE4}"/>
              </a:ext>
            </a:extLst>
          </p:cNvPr>
          <p:cNvSpPr/>
          <p:nvPr/>
        </p:nvSpPr>
        <p:spPr>
          <a:xfrm>
            <a:off x="5770116" y="887025"/>
            <a:ext cx="87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rPr>
              <a:t>居民区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D6BDE95-D552-449B-A263-FE08FAD8A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8" name="图片 2">
            <a:extLst>
              <a:ext uri="{FF2B5EF4-FFF2-40B4-BE49-F238E27FC236}">
                <a16:creationId xmlns:a16="http://schemas.microsoft.com/office/drawing/2014/main" id="{80322825-01D4-4296-B8B9-90858A23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6" y="3150435"/>
            <a:ext cx="7519295" cy="221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3">
            <a:extLst>
              <a:ext uri="{FF2B5EF4-FFF2-40B4-BE49-F238E27FC236}">
                <a16:creationId xmlns:a16="http://schemas.microsoft.com/office/drawing/2014/main" id="{8F813EB9-B4D2-4B62-B11C-D9423177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35025"/>
            <a:ext cx="1955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4C7218BC-3597-4D91-B870-11D2FA7CB851}"/>
              </a:ext>
            </a:extLst>
          </p:cNvPr>
          <p:cNvSpPr/>
          <p:nvPr/>
        </p:nvSpPr>
        <p:spPr>
          <a:xfrm>
            <a:off x="104897" y="490148"/>
            <a:ext cx="2312458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展厅外正面全景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E7D73B3-3C6D-4E80-93C5-7FB138BD7292}"/>
              </a:ext>
            </a:extLst>
          </p:cNvPr>
          <p:cNvSpPr/>
          <p:nvPr/>
        </p:nvSpPr>
        <p:spPr>
          <a:xfrm>
            <a:off x="130297" y="2790072"/>
            <a:ext cx="1749425" cy="3603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展厅内全景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CD823BA-1F6A-49DF-A4C6-C52D52A8D266}"/>
              </a:ext>
            </a:extLst>
          </p:cNvPr>
          <p:cNvSpPr/>
          <p:nvPr/>
        </p:nvSpPr>
        <p:spPr>
          <a:xfrm>
            <a:off x="7956550" y="757238"/>
            <a:ext cx="1379538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展厅右侧面</a:t>
            </a:r>
          </a:p>
        </p:txBody>
      </p:sp>
      <p:pic>
        <p:nvPicPr>
          <p:cNvPr id="11273" name="图片 3">
            <a:extLst>
              <a:ext uri="{FF2B5EF4-FFF2-40B4-BE49-F238E27FC236}">
                <a16:creationId xmlns:a16="http://schemas.microsoft.com/office/drawing/2014/main" id="{FCF2B61B-4CA3-4F4B-B762-9126C9B2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463801"/>
            <a:ext cx="1955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F711C7E-8A80-4649-B320-0F42840388B2}"/>
              </a:ext>
            </a:extLst>
          </p:cNvPr>
          <p:cNvSpPr/>
          <p:nvPr/>
        </p:nvSpPr>
        <p:spPr>
          <a:xfrm>
            <a:off x="7956550" y="2413000"/>
            <a:ext cx="1379538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展厅左侧面</a:t>
            </a:r>
          </a:p>
        </p:txBody>
      </p:sp>
      <p:pic>
        <p:nvPicPr>
          <p:cNvPr id="11275" name="图片 5">
            <a:extLst>
              <a:ext uri="{FF2B5EF4-FFF2-40B4-BE49-F238E27FC236}">
                <a16:creationId xmlns:a16="http://schemas.microsoft.com/office/drawing/2014/main" id="{46630F52-37FA-42C3-941D-FFF1CB0F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959226"/>
            <a:ext cx="1955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F00CC3E-8059-44B4-8752-3FC1DC1D4543}"/>
              </a:ext>
            </a:extLst>
          </p:cNvPr>
          <p:cNvSpPr/>
          <p:nvPr/>
        </p:nvSpPr>
        <p:spPr>
          <a:xfrm>
            <a:off x="7956550" y="3933825"/>
            <a:ext cx="1379538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展厅正面</a:t>
            </a:r>
          </a:p>
        </p:txBody>
      </p:sp>
      <p:pic>
        <p:nvPicPr>
          <p:cNvPr id="11277" name="图片 5">
            <a:extLst>
              <a:ext uri="{FF2B5EF4-FFF2-40B4-BE49-F238E27FC236}">
                <a16:creationId xmlns:a16="http://schemas.microsoft.com/office/drawing/2014/main" id="{4606BA21-7C0A-45D3-90A0-0550AB99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368131"/>
            <a:ext cx="19558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6B3D0A-C68C-4375-A4ED-3A3A9B0B0830}"/>
              </a:ext>
            </a:extLst>
          </p:cNvPr>
          <p:cNvSpPr/>
          <p:nvPr/>
        </p:nvSpPr>
        <p:spPr>
          <a:xfrm>
            <a:off x="7956551" y="5342731"/>
            <a:ext cx="1584325" cy="361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接车通道照片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862DCFA-8366-4241-9294-1F827E430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候选场地图片（参考模板）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79b171a-be07-48d3-b2ab-43d387fb2fd0}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468</Words>
  <Application>Microsoft Office PowerPoint</Application>
  <PresentationFormat>宽屏</PresentationFormat>
  <Paragraphs>139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宋体</vt:lpstr>
      <vt:lpstr>Microsoft YaHei</vt:lpstr>
      <vt:lpstr>Microsoft YaHei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候选场地位置示意图（城市地图）  </vt:lpstr>
      <vt:lpstr>商圈分布图</vt:lpstr>
      <vt:lpstr>场地位置示意图  </vt:lpstr>
      <vt:lpstr>特约店候选场地平面图（参考模板） </vt:lpstr>
      <vt:lpstr>候选场地图片（参考模板）</vt:lpstr>
      <vt:lpstr>场地核心指标</vt:lpstr>
      <vt:lpstr>候选场地图片（参考模板）</vt:lpstr>
      <vt:lpstr>候选场地图片（参考模板）</vt:lpstr>
      <vt:lpstr>候选场地图片（参考模板）</vt:lpstr>
      <vt:lpstr>候选场地图片（参考模板）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曹锦锋</dc:creator>
  <cp:lastModifiedBy>雷雨池</cp:lastModifiedBy>
  <cp:revision>218</cp:revision>
  <cp:lastPrinted>2024-11-27T04:03:22Z</cp:lastPrinted>
  <dcterms:created xsi:type="dcterms:W3CDTF">2024-04-13T05:17:05Z</dcterms:created>
  <dcterms:modified xsi:type="dcterms:W3CDTF">2026-02-26T10:00:19Z</dcterms:modified>
</cp:coreProperties>
</file>